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63" r:id="rId2"/>
    <p:sldId id="257" r:id="rId3"/>
    <p:sldId id="264" r:id="rId4"/>
    <p:sldId id="266" r:id="rId5"/>
    <p:sldId id="267" r:id="rId6"/>
    <p:sldId id="270" r:id="rId7"/>
    <p:sldId id="271" r:id="rId8"/>
    <p:sldId id="272"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9" r:id="rId24"/>
    <p:sldId id="290" r:id="rId25"/>
    <p:sldId id="292" r:id="rId26"/>
    <p:sldId id="293" r:id="rId27"/>
    <p:sldId id="296" r:id="rId28"/>
    <p:sldId id="261" r:id="rId29"/>
    <p:sldId id="262"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EB Garamond" panose="00000500000000000000" pitchFamily="2" charset="0"/>
      <p:regular r:id="rId36"/>
      <p:bold r:id="rId37"/>
      <p:italic r:id="rId38"/>
      <p:boldItalic r:id="rId39"/>
    </p:embeddedFont>
    <p:embeddedFont>
      <p:font typeface="EB Garamond Medium" panose="00000600000000000000" pitchFamily="2" charset="0"/>
      <p:regular r:id="rId40"/>
      <p:bold r:id="rId41"/>
      <p:italic r:id="rId42"/>
      <p:boldItalic r:id="rId43"/>
    </p:embeddedFont>
    <p:embeddedFont>
      <p:font typeface="EB Garamond SemiBold" panose="00000700000000000000" pitchFamily="2" charset="0"/>
      <p:regular r:id="rId44"/>
      <p:bold r:id="rId45"/>
      <p:italic r:id="rId46"/>
      <p:boldItalic r:id="rId47"/>
    </p:embeddedFont>
    <p:embeddedFont>
      <p:font typeface="Public Sans"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96" y="9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9" r:id="rId27"/>
    <p:sldLayoutId id="2147483680" r:id="rId28"/>
    <p:sldLayoutId id="2147483681"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34" r:id="rId80"/>
    <p:sldLayoutId id="2147483735" r:id="rId81"/>
    <p:sldLayoutId id="2147483736" r:id="rId82"/>
    <p:sldLayoutId id="2147483737" r:id="rId83"/>
    <p:sldLayoutId id="2147483738" r:id="rId84"/>
    <p:sldLayoutId id="2147483739" r:id="rId85"/>
    <p:sldLayoutId id="2147483740" r:id="rId86"/>
    <p:sldLayoutId id="2147483741" r:id="rId87"/>
    <p:sldLayoutId id="2147483742" r:id="rId88"/>
    <p:sldLayoutId id="2147483743" r:id="rId89"/>
    <p:sldLayoutId id="2147483744" r:id="rId90"/>
    <p:sldLayoutId id="2147483745" r:id="rId91"/>
    <p:sldLayoutId id="2147483746" r:id="rId92"/>
    <p:sldLayoutId id="2147483747" r:id="rId93"/>
    <p:sldLayoutId id="2147483748" r:id="rId94"/>
    <p:sldLayoutId id="2147483749" r:id="rId95"/>
    <p:sldLayoutId id="2147483750" r:id="rId96"/>
    <p:sldLayoutId id="2147483751" r:id="rId97"/>
    <p:sldLayoutId id="2147483752" r:id="rId98"/>
    <p:sldLayoutId id="2147483753" r:id="rId99"/>
    <p:sldLayoutId id="2147483755" r:id="rId100"/>
    <p:sldLayoutId id="2147483756" r:id="rId101"/>
    <p:sldLayoutId id="2147483758" r:id="rId102"/>
    <p:sldLayoutId id="2147483759" r:id="rId103"/>
    <p:sldLayoutId id="2147483760" r:id="rId104"/>
    <p:sldLayoutId id="2147483761" r:id="rId105"/>
    <p:sldLayoutId id="2147483762" r:id="rId106"/>
    <p:sldLayoutId id="2147483763" r:id="rId107"/>
    <p:sldLayoutId id="2147483764" r:id="rId108"/>
    <p:sldLayoutId id="2147483765" r:id="rId10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0E14D9-D6F6-2AEF-C815-D1C6ED59969D}"/>
              </a:ext>
            </a:extLst>
          </p:cNvPr>
          <p:cNvSpPr>
            <a:spLocks noGrp="1"/>
          </p:cNvSpPr>
          <p:nvPr>
            <p:ph type="body" idx="1"/>
          </p:nvPr>
        </p:nvSpPr>
        <p:spPr>
          <a:xfrm>
            <a:off x="261254" y="1920240"/>
            <a:ext cx="3556366" cy="2205990"/>
          </a:xfrm>
        </p:spPr>
        <p:txBody>
          <a:bodyPr/>
          <a:lstStyle/>
          <a:p>
            <a:r>
              <a:rPr lang="en-US" sz="3200" b="1" i="0" dirty="0">
                <a:solidFill>
                  <a:srgbClr val="1D2125"/>
                </a:solidFill>
                <a:effectLst/>
                <a:latin typeface="-apple-system"/>
              </a:rPr>
              <a:t>Front End Development</a:t>
            </a:r>
          </a:p>
          <a:p>
            <a:endParaRPr lang="en-US" sz="3200" dirty="0">
              <a:solidFill>
                <a:srgbClr val="1D2125"/>
              </a:solidFill>
              <a:latin typeface="-apple-system"/>
            </a:endParaRPr>
          </a:p>
          <a:p>
            <a:r>
              <a:rPr lang="en-US" sz="2000" dirty="0"/>
              <a:t>Task-2</a:t>
            </a:r>
          </a:p>
        </p:txBody>
      </p:sp>
    </p:spTree>
    <p:extLst>
      <p:ext uri="{BB962C8B-B14F-4D97-AF65-F5344CB8AC3E}">
        <p14:creationId xmlns:p14="http://schemas.microsoft.com/office/powerpoint/2010/main" val="1544831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EE1B9E-172F-2765-D68C-A384E0E17023}"/>
              </a:ext>
            </a:extLst>
          </p:cNvPr>
          <p:cNvSpPr>
            <a:spLocks noGrp="1"/>
          </p:cNvSpPr>
          <p:nvPr>
            <p:ph type="body" idx="1"/>
          </p:nvPr>
        </p:nvSpPr>
        <p:spPr>
          <a:xfrm>
            <a:off x="4164295" y="354330"/>
            <a:ext cx="3745265" cy="4320540"/>
          </a:xfrm>
        </p:spPr>
        <p:txBody>
          <a:bodyPr/>
          <a:lstStyle/>
          <a:p>
            <a:pPr algn="l"/>
            <a:r>
              <a:rPr lang="en-US" sz="1600" dirty="0"/>
              <a:t>nav {</a:t>
            </a:r>
          </a:p>
          <a:p>
            <a:pPr algn="l"/>
            <a:r>
              <a:rPr lang="en-US" sz="1600" dirty="0"/>
              <a:t>  background-color:#333;</a:t>
            </a:r>
          </a:p>
          <a:p>
            <a:pPr algn="l"/>
            <a:r>
              <a:rPr lang="en-US" sz="1600" dirty="0"/>
              <a:t>  color:#</a:t>
            </a:r>
            <a:r>
              <a:rPr lang="en-US" sz="1600" dirty="0" err="1"/>
              <a:t>fff</a:t>
            </a:r>
            <a:r>
              <a:rPr lang="en-US" sz="1600" dirty="0"/>
              <a:t>;</a:t>
            </a:r>
          </a:p>
          <a:p>
            <a:pPr algn="l"/>
            <a:r>
              <a:rPr lang="en-US" sz="1600" dirty="0"/>
              <a:t>  padding: 10px;</a:t>
            </a:r>
          </a:p>
          <a:p>
            <a:pPr algn="l"/>
            <a:r>
              <a:rPr lang="en-US" sz="1600" dirty="0"/>
              <a:t>}</a:t>
            </a:r>
          </a:p>
          <a:p>
            <a:pPr algn="l"/>
            <a:endParaRPr lang="en-US" sz="1600" dirty="0"/>
          </a:p>
          <a:p>
            <a:pPr algn="l"/>
            <a:r>
              <a:rPr lang="en-US" sz="1600" dirty="0"/>
              <a:t>nav </a:t>
            </a:r>
            <a:r>
              <a:rPr lang="en-US" sz="1600" dirty="0" err="1"/>
              <a:t>ul</a:t>
            </a:r>
            <a:r>
              <a:rPr lang="en-US" sz="1600" dirty="0"/>
              <a:t> {</a:t>
            </a:r>
          </a:p>
          <a:p>
            <a:pPr algn="l"/>
            <a:r>
              <a:rPr lang="en-US" sz="1600" dirty="0"/>
              <a:t>  margin: 4;</a:t>
            </a:r>
          </a:p>
          <a:p>
            <a:pPr algn="l"/>
            <a:r>
              <a:rPr lang="en-US" sz="1600" dirty="0"/>
              <a:t>  padding: 0;</a:t>
            </a:r>
          </a:p>
          <a:p>
            <a:pPr algn="l"/>
            <a:r>
              <a:rPr lang="en-US" sz="1600" dirty="0"/>
              <a:t>  </a:t>
            </a:r>
            <a:r>
              <a:rPr lang="en-US" sz="1600" dirty="0" err="1"/>
              <a:t>list-style:disc</a:t>
            </a:r>
            <a:r>
              <a:rPr lang="en-US" sz="1600" dirty="0"/>
              <a:t>;</a:t>
            </a:r>
          </a:p>
          <a:p>
            <a:pPr algn="l"/>
            <a:r>
              <a:rPr lang="en-US" sz="1600" dirty="0"/>
              <a:t>  display: flex;</a:t>
            </a:r>
          </a:p>
          <a:p>
            <a:pPr algn="l"/>
            <a:r>
              <a:rPr lang="en-US" sz="1600" dirty="0"/>
              <a:t>}</a:t>
            </a:r>
          </a:p>
          <a:p>
            <a:pPr algn="l"/>
            <a:endParaRPr lang="en-US" sz="1600" dirty="0"/>
          </a:p>
          <a:p>
            <a:pPr algn="l"/>
            <a:r>
              <a:rPr lang="en-US" sz="1600" dirty="0"/>
              <a:t>nav li {</a:t>
            </a:r>
          </a:p>
          <a:p>
            <a:pPr algn="l"/>
            <a:r>
              <a:rPr lang="en-US" sz="1600" dirty="0"/>
              <a:t>  margin: 0 10px;</a:t>
            </a:r>
          </a:p>
          <a:p>
            <a:pPr algn="l"/>
            <a:r>
              <a:rPr lang="en-US" sz="1600" dirty="0"/>
              <a:t>}</a:t>
            </a:r>
          </a:p>
          <a:p>
            <a:pPr algn="l"/>
            <a:endParaRPr lang="en-US" sz="1600" dirty="0"/>
          </a:p>
          <a:p>
            <a:pPr algn="l"/>
            <a:endParaRPr lang="en-US" sz="1600" dirty="0"/>
          </a:p>
        </p:txBody>
      </p:sp>
    </p:spTree>
    <p:extLst>
      <p:ext uri="{BB962C8B-B14F-4D97-AF65-F5344CB8AC3E}">
        <p14:creationId xmlns:p14="http://schemas.microsoft.com/office/powerpoint/2010/main" val="166632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656A6F-1EC5-6360-EA63-DEB81C162B70}"/>
              </a:ext>
            </a:extLst>
          </p:cNvPr>
          <p:cNvSpPr txBox="1"/>
          <p:nvPr/>
        </p:nvSpPr>
        <p:spPr>
          <a:xfrm>
            <a:off x="960120" y="909757"/>
            <a:ext cx="7372350" cy="3785652"/>
          </a:xfrm>
          <a:prstGeom prst="rect">
            <a:avLst/>
          </a:prstGeom>
          <a:noFill/>
        </p:spPr>
        <p:txBody>
          <a:bodyPr wrap="square">
            <a:spAutoFit/>
          </a:bodyPr>
          <a:lstStyle/>
          <a:p>
            <a:r>
              <a:rPr lang="en-US" sz="1600" dirty="0"/>
              <a:t>h2 {</a:t>
            </a:r>
          </a:p>
          <a:p>
            <a:r>
              <a:rPr lang="en-US" sz="1600" dirty="0"/>
              <a:t>  margin-top: 0;</a:t>
            </a:r>
          </a:p>
          <a:p>
            <a:r>
              <a:rPr lang="en-US" sz="1600" dirty="0"/>
              <a:t>}</a:t>
            </a:r>
          </a:p>
          <a:p>
            <a:r>
              <a:rPr lang="en-US" sz="1600" dirty="0"/>
              <a:t>h3{</a:t>
            </a:r>
          </a:p>
          <a:p>
            <a:r>
              <a:rPr lang="en-US" sz="1600" dirty="0" err="1"/>
              <a:t>background-color:black</a:t>
            </a:r>
            <a:r>
              <a:rPr lang="en-US" sz="1600" dirty="0"/>
              <a:t>;</a:t>
            </a:r>
          </a:p>
          <a:p>
            <a:r>
              <a:rPr lang="en-US" sz="1600" dirty="0" err="1"/>
              <a:t>color:gold</a:t>
            </a:r>
            <a:r>
              <a:rPr lang="en-US" sz="1600" dirty="0"/>
              <a:t>;</a:t>
            </a:r>
          </a:p>
          <a:p>
            <a:r>
              <a:rPr lang="en-US" sz="1600" dirty="0"/>
              <a:t>padding:60px;</a:t>
            </a:r>
          </a:p>
          <a:p>
            <a:r>
              <a:rPr lang="en-US" sz="1600" dirty="0"/>
              <a:t>font-size:60px;</a:t>
            </a:r>
          </a:p>
          <a:p>
            <a:r>
              <a:rPr lang="en-US" sz="1600" dirty="0" err="1"/>
              <a:t>font-weights:bold</a:t>
            </a:r>
            <a:r>
              <a:rPr lang="en-US" sz="1600" dirty="0"/>
              <a:t>;</a:t>
            </a:r>
          </a:p>
          <a:p>
            <a:r>
              <a:rPr lang="en-US" sz="1600" dirty="0"/>
              <a:t>}</a:t>
            </a:r>
          </a:p>
          <a:p>
            <a:r>
              <a:rPr lang="en-US" sz="1600" dirty="0" err="1"/>
              <a:t>ul</a:t>
            </a:r>
            <a:r>
              <a:rPr lang="en-US" sz="1600" dirty="0"/>
              <a:t> {</a:t>
            </a:r>
          </a:p>
          <a:p>
            <a:r>
              <a:rPr lang="en-US" sz="1600" dirty="0"/>
              <a:t>  list-style: square;</a:t>
            </a:r>
          </a:p>
          <a:p>
            <a:r>
              <a:rPr lang="en-US" sz="1600" dirty="0"/>
              <a:t>  padding: 0;</a:t>
            </a:r>
          </a:p>
          <a:p>
            <a:r>
              <a:rPr lang="en-US" sz="1600" dirty="0"/>
              <a:t>  margin: 0;</a:t>
            </a:r>
          </a:p>
          <a:p>
            <a:r>
              <a:rPr lang="en-US" sz="1600" dirty="0"/>
              <a:t>}</a:t>
            </a:r>
          </a:p>
        </p:txBody>
      </p:sp>
    </p:spTree>
    <p:extLst>
      <p:ext uri="{BB962C8B-B14F-4D97-AF65-F5344CB8AC3E}">
        <p14:creationId xmlns:p14="http://schemas.microsoft.com/office/powerpoint/2010/main" val="2677622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0BE18C-3601-F48A-C5CD-4632A4EFFC6B}"/>
              </a:ext>
            </a:extLst>
          </p:cNvPr>
          <p:cNvSpPr txBox="1"/>
          <p:nvPr/>
        </p:nvSpPr>
        <p:spPr>
          <a:xfrm>
            <a:off x="834390" y="274320"/>
            <a:ext cx="6057900" cy="4524315"/>
          </a:xfrm>
          <a:prstGeom prst="rect">
            <a:avLst/>
          </a:prstGeom>
          <a:noFill/>
        </p:spPr>
        <p:txBody>
          <a:bodyPr wrap="square">
            <a:spAutoFit/>
          </a:bodyPr>
          <a:lstStyle/>
          <a:p>
            <a:r>
              <a:rPr lang="en-US" sz="1600" dirty="0"/>
              <a:t>form {</a:t>
            </a:r>
          </a:p>
          <a:p>
            <a:r>
              <a:rPr lang="en-US" sz="1600" dirty="0"/>
              <a:t>  display: flex;</a:t>
            </a:r>
          </a:p>
          <a:p>
            <a:r>
              <a:rPr lang="en-US" sz="1600" dirty="0"/>
              <a:t>  flex-direction: column;</a:t>
            </a:r>
          </a:p>
          <a:p>
            <a:r>
              <a:rPr lang="en-US" sz="1600" dirty="0"/>
              <a:t>  max-width: 400px;</a:t>
            </a:r>
          </a:p>
          <a:p>
            <a:r>
              <a:rPr lang="en-US" sz="1600" dirty="0"/>
              <a:t>}</a:t>
            </a:r>
          </a:p>
          <a:p>
            <a:endParaRPr lang="en-US" sz="1600" dirty="0"/>
          </a:p>
          <a:p>
            <a:r>
              <a:rPr lang="en-US" sz="1600" dirty="0"/>
              <a:t>label {</a:t>
            </a:r>
          </a:p>
          <a:p>
            <a:r>
              <a:rPr lang="en-US" sz="1600" dirty="0"/>
              <a:t>  margin-bottom: 10px;</a:t>
            </a:r>
          </a:p>
          <a:p>
            <a:r>
              <a:rPr lang="en-US" sz="1600" dirty="0"/>
              <a:t>}</a:t>
            </a:r>
          </a:p>
          <a:p>
            <a:endParaRPr lang="en-US" sz="1600" dirty="0"/>
          </a:p>
          <a:p>
            <a:r>
              <a:rPr lang="en-US" sz="1600" dirty="0"/>
              <a:t>input[type="text"],</a:t>
            </a:r>
          </a:p>
          <a:p>
            <a:r>
              <a:rPr lang="en-US" sz="1600" dirty="0"/>
              <a:t>input[type="email"],</a:t>
            </a:r>
          </a:p>
          <a:p>
            <a:r>
              <a:rPr lang="en-US" sz="1600" dirty="0" err="1"/>
              <a:t>textarea</a:t>
            </a:r>
            <a:r>
              <a:rPr lang="en-US" sz="1600" dirty="0"/>
              <a:t> {</a:t>
            </a:r>
          </a:p>
          <a:p>
            <a:r>
              <a:rPr lang="en-US" sz="1600" dirty="0"/>
              <a:t>  padding: 10px;</a:t>
            </a:r>
          </a:p>
          <a:p>
            <a:r>
              <a:rPr lang="en-US" sz="1600" dirty="0"/>
              <a:t>  margin-bottom: 10px;</a:t>
            </a:r>
          </a:p>
          <a:p>
            <a:r>
              <a:rPr lang="en-US" sz="1600" dirty="0"/>
              <a:t>  border: 1px solid #ccc;</a:t>
            </a:r>
          </a:p>
          <a:p>
            <a:r>
              <a:rPr lang="en-US" sz="1600" dirty="0"/>
              <a:t>  border-radius: 4px;</a:t>
            </a:r>
          </a:p>
          <a:p>
            <a:r>
              <a:rPr lang="en-US" sz="1600" dirty="0"/>
              <a:t>}</a:t>
            </a:r>
          </a:p>
        </p:txBody>
      </p:sp>
    </p:spTree>
    <p:extLst>
      <p:ext uri="{BB962C8B-B14F-4D97-AF65-F5344CB8AC3E}">
        <p14:creationId xmlns:p14="http://schemas.microsoft.com/office/powerpoint/2010/main" val="166295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DD42E-8C3C-0876-51A7-DB17CCCB702A}"/>
              </a:ext>
            </a:extLst>
          </p:cNvPr>
          <p:cNvSpPr txBox="1"/>
          <p:nvPr/>
        </p:nvSpPr>
        <p:spPr>
          <a:xfrm>
            <a:off x="925830" y="262890"/>
            <a:ext cx="5795010" cy="4524315"/>
          </a:xfrm>
          <a:prstGeom prst="rect">
            <a:avLst/>
          </a:prstGeom>
          <a:noFill/>
        </p:spPr>
        <p:txBody>
          <a:bodyPr wrap="square">
            <a:spAutoFit/>
          </a:bodyPr>
          <a:lstStyle/>
          <a:p>
            <a:r>
              <a:rPr lang="en-US" sz="1600" dirty="0"/>
              <a:t>i</a:t>
            </a:r>
            <a:r>
              <a:rPr lang="en-US" sz="1800" dirty="0"/>
              <a:t>nput[type="submit"] {</a:t>
            </a:r>
          </a:p>
          <a:p>
            <a:r>
              <a:rPr lang="en-US" sz="1800" dirty="0"/>
              <a:t>  background-color: "pink";</a:t>
            </a:r>
          </a:p>
          <a:p>
            <a:r>
              <a:rPr lang="en-US" sz="1800" dirty="0"/>
              <a:t>  </a:t>
            </a:r>
            <a:r>
              <a:rPr lang="en-US" sz="1800" dirty="0" err="1"/>
              <a:t>color:"blue</a:t>
            </a:r>
            <a:r>
              <a:rPr lang="en-US" sz="1800" dirty="0"/>
              <a:t>";</a:t>
            </a:r>
          </a:p>
          <a:p>
            <a:r>
              <a:rPr lang="en-US" sz="1800" dirty="0"/>
              <a:t>  padding: 10px 20px;</a:t>
            </a:r>
          </a:p>
          <a:p>
            <a:r>
              <a:rPr lang="en-US" sz="1800" dirty="0"/>
              <a:t>  </a:t>
            </a:r>
            <a:r>
              <a:rPr lang="en-US" sz="1800" dirty="0" err="1"/>
              <a:t>border:solid</a:t>
            </a:r>
            <a:r>
              <a:rPr lang="en-US" sz="1800" dirty="0"/>
              <a:t>;</a:t>
            </a:r>
          </a:p>
          <a:p>
            <a:r>
              <a:rPr lang="en-US" sz="1800" dirty="0"/>
              <a:t>  border-radius: 4px;</a:t>
            </a:r>
          </a:p>
          <a:p>
            <a:r>
              <a:rPr lang="en-US" sz="1800" dirty="0"/>
              <a:t>  cursor: pointer;</a:t>
            </a:r>
          </a:p>
          <a:p>
            <a:r>
              <a:rPr lang="en-US" sz="1800" dirty="0"/>
              <a:t>}</a:t>
            </a:r>
          </a:p>
          <a:p>
            <a:endParaRPr lang="en-US" sz="1800" dirty="0"/>
          </a:p>
          <a:p>
            <a:r>
              <a:rPr lang="en-US" sz="1800" dirty="0"/>
              <a:t>input[type="submit"]:hover {</a:t>
            </a:r>
          </a:p>
          <a:p>
            <a:r>
              <a:rPr lang="en-US" sz="1800" dirty="0"/>
              <a:t>  background-color: "purple";</a:t>
            </a:r>
          </a:p>
          <a:p>
            <a:r>
              <a:rPr lang="en-US" sz="1800" dirty="0"/>
              <a:t>}</a:t>
            </a:r>
          </a:p>
          <a:p>
            <a:endParaRPr lang="en-US" sz="1800" dirty="0"/>
          </a:p>
          <a:p>
            <a:r>
              <a:rPr lang="en-US" sz="1800" dirty="0"/>
              <a:t>      </a:t>
            </a:r>
          </a:p>
          <a:p>
            <a:r>
              <a:rPr lang="en-US" sz="1800" dirty="0"/>
              <a:t>    &lt;/style&gt;</a:t>
            </a:r>
          </a:p>
          <a:p>
            <a:r>
              <a:rPr lang="en-US" sz="1800" dirty="0"/>
              <a:t>&lt;/head&gt;</a:t>
            </a:r>
          </a:p>
        </p:txBody>
      </p:sp>
    </p:spTree>
    <p:extLst>
      <p:ext uri="{BB962C8B-B14F-4D97-AF65-F5344CB8AC3E}">
        <p14:creationId xmlns:p14="http://schemas.microsoft.com/office/powerpoint/2010/main" val="689300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22BD0D-3BB3-7FB7-222F-9B29058EB9A1}"/>
              </a:ext>
            </a:extLst>
          </p:cNvPr>
          <p:cNvSpPr txBox="1"/>
          <p:nvPr/>
        </p:nvSpPr>
        <p:spPr>
          <a:xfrm>
            <a:off x="502920" y="514351"/>
            <a:ext cx="6423660" cy="3539430"/>
          </a:xfrm>
          <a:prstGeom prst="rect">
            <a:avLst/>
          </a:prstGeom>
          <a:noFill/>
        </p:spPr>
        <p:txBody>
          <a:bodyPr wrap="square">
            <a:spAutoFit/>
          </a:bodyPr>
          <a:lstStyle/>
          <a:p>
            <a:r>
              <a:rPr lang="en-US" sz="1600" dirty="0"/>
              <a:t>&lt;body background="C:\Users\Windows\Downloads\lo.jpg"&gt;</a:t>
            </a:r>
          </a:p>
          <a:p>
            <a:r>
              <a:rPr lang="en-US" sz="1600" dirty="0"/>
              <a:t>&lt;</a:t>
            </a:r>
            <a:r>
              <a:rPr lang="en-US" sz="1600" dirty="0" err="1"/>
              <a:t>img</a:t>
            </a:r>
            <a:r>
              <a:rPr lang="en-US" sz="1600" dirty="0"/>
              <a:t> </a:t>
            </a:r>
            <a:r>
              <a:rPr lang="en-US" sz="1600" dirty="0" err="1"/>
              <a:t>src</a:t>
            </a:r>
            <a:r>
              <a:rPr lang="en-US" sz="1600" dirty="0"/>
              <a:t>="C:\Users\Windows\Downloads\ct.jpg"&gt;</a:t>
            </a:r>
          </a:p>
          <a:p>
            <a:r>
              <a:rPr lang="en-US" sz="1600" dirty="0"/>
              <a:t>    &lt;header&gt;</a:t>
            </a:r>
          </a:p>
          <a:p>
            <a:r>
              <a:rPr lang="en-US" sz="1600" dirty="0"/>
              <a:t>      &lt;h1&gt;#CODETOWN&lt;/h1&gt;</a:t>
            </a:r>
          </a:p>
          <a:p>
            <a:endParaRPr lang="en-US" sz="1600" dirty="0"/>
          </a:p>
          <a:p>
            <a:r>
              <a:rPr lang="en-US" sz="1600" dirty="0"/>
              <a:t>    &lt;/header&gt;</a:t>
            </a:r>
          </a:p>
          <a:p>
            <a:r>
              <a:rPr lang="en-US" sz="1600" dirty="0"/>
              <a:t>&lt;h3&gt;Welcome to #Codetown&lt;/h3&gt;</a:t>
            </a:r>
          </a:p>
          <a:p>
            <a:r>
              <a:rPr lang="en-US" sz="1600" dirty="0"/>
              <a:t>    &lt;nav&gt;</a:t>
            </a:r>
          </a:p>
          <a:p>
            <a:r>
              <a:rPr lang="en-US" sz="1600" dirty="0"/>
              <a:t>      &lt;</a:t>
            </a:r>
            <a:r>
              <a:rPr lang="en-US" sz="1600" dirty="0" err="1"/>
              <a:t>ul</a:t>
            </a:r>
            <a:r>
              <a:rPr lang="en-US" sz="1600" dirty="0"/>
              <a:t>&gt;</a:t>
            </a:r>
          </a:p>
          <a:p>
            <a:r>
              <a:rPr lang="en-US" sz="1600" dirty="0"/>
              <a:t>        &lt;li&gt;&lt;a </a:t>
            </a:r>
            <a:r>
              <a:rPr lang="en-US" sz="1600" dirty="0" err="1"/>
              <a:t>href</a:t>
            </a:r>
            <a:r>
              <a:rPr lang="en-US" sz="1600" dirty="0"/>
              <a:t>="intro.txt"&gt;Home&lt;/a&gt;&lt;/li&gt;</a:t>
            </a:r>
          </a:p>
          <a:p>
            <a:r>
              <a:rPr lang="en-US" sz="1600" dirty="0"/>
              <a:t>        &lt;li&gt;&lt;a </a:t>
            </a:r>
            <a:r>
              <a:rPr lang="en-US" sz="1600" dirty="0" err="1"/>
              <a:t>href</a:t>
            </a:r>
            <a:r>
              <a:rPr lang="en-US" sz="1600" dirty="0"/>
              <a:t>="about.txt"&gt;About&lt;/a&gt;&lt;/li&gt;</a:t>
            </a:r>
          </a:p>
          <a:p>
            <a:r>
              <a:rPr lang="en-US" sz="1600" dirty="0"/>
              <a:t>        &lt;li&gt;&lt;a </a:t>
            </a:r>
            <a:r>
              <a:rPr lang="en-US" sz="1600" dirty="0" err="1"/>
              <a:t>href</a:t>
            </a:r>
            <a:r>
              <a:rPr lang="en-US" sz="1600" dirty="0"/>
              <a:t>="cont.txt"&gt;Contact&lt;/a&gt;&lt;/li&gt;</a:t>
            </a:r>
          </a:p>
          <a:p>
            <a:r>
              <a:rPr lang="en-US" sz="1600" dirty="0"/>
              <a:t>      &lt;/</a:t>
            </a:r>
            <a:r>
              <a:rPr lang="en-US" sz="1600" dirty="0" err="1"/>
              <a:t>ul</a:t>
            </a:r>
            <a:r>
              <a:rPr lang="en-US" sz="1600" dirty="0"/>
              <a:t>&gt;</a:t>
            </a:r>
          </a:p>
          <a:p>
            <a:r>
              <a:rPr lang="en-US" sz="1600" dirty="0"/>
              <a:t>    &lt;/nav&gt;</a:t>
            </a:r>
          </a:p>
        </p:txBody>
      </p:sp>
    </p:spTree>
    <p:extLst>
      <p:ext uri="{BB962C8B-B14F-4D97-AF65-F5344CB8AC3E}">
        <p14:creationId xmlns:p14="http://schemas.microsoft.com/office/powerpoint/2010/main" val="335842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17B4B-2E9A-FF69-ACE1-EAD8C57215F1}"/>
              </a:ext>
            </a:extLst>
          </p:cNvPr>
          <p:cNvSpPr txBox="1"/>
          <p:nvPr/>
        </p:nvSpPr>
        <p:spPr>
          <a:xfrm>
            <a:off x="537210" y="586591"/>
            <a:ext cx="8252460" cy="4247317"/>
          </a:xfrm>
          <a:prstGeom prst="rect">
            <a:avLst/>
          </a:prstGeom>
          <a:noFill/>
        </p:spPr>
        <p:txBody>
          <a:bodyPr wrap="square">
            <a:spAutoFit/>
          </a:bodyPr>
          <a:lstStyle/>
          <a:p>
            <a:r>
              <a:rPr lang="en-US" sz="1600" dirty="0"/>
              <a:t>&lt;main&gt;</a:t>
            </a:r>
          </a:p>
          <a:p>
            <a:r>
              <a:rPr lang="en-US" sz="1600" dirty="0"/>
              <a:t>      &lt;section&gt;</a:t>
            </a:r>
          </a:p>
          <a:p>
            <a:r>
              <a:rPr lang="en-US" sz="1600" dirty="0"/>
              <a:t>        &lt;h2&gt;About Us&lt;/h2&gt;</a:t>
            </a:r>
          </a:p>
          <a:p>
            <a:r>
              <a:rPr lang="en-US" sz="1600" dirty="0"/>
              <a:t>        &lt;p&gt;At </a:t>
            </a:r>
            <a:r>
              <a:rPr lang="en-US" sz="1600" dirty="0" err="1"/>
              <a:t>codetown</a:t>
            </a:r>
            <a:r>
              <a:rPr lang="en-US" sz="1600" dirty="0"/>
              <a:t> Web Development, we're passionate about building beautiful, functional websites that help businesses succeed online.&lt;/p&gt; </a:t>
            </a:r>
          </a:p>
          <a:p>
            <a:r>
              <a:rPr lang="en-US" sz="1600" dirty="0"/>
              <a:t>  </a:t>
            </a:r>
          </a:p>
          <a:p>
            <a:r>
              <a:rPr lang="en-US" sz="1600" dirty="0"/>
              <a:t>        &lt;a </a:t>
            </a:r>
            <a:r>
              <a:rPr lang="en-US" sz="1600" dirty="0" err="1"/>
              <a:t>href</a:t>
            </a:r>
            <a:r>
              <a:rPr lang="en-US" sz="1600" dirty="0"/>
              <a:t>="lm.txt"&gt;Learn More&lt;/a&gt;</a:t>
            </a:r>
          </a:p>
          <a:p>
            <a:r>
              <a:rPr lang="en-US" sz="1600" dirty="0"/>
              <a:t>      &lt;/section&gt;</a:t>
            </a:r>
          </a:p>
          <a:p>
            <a:r>
              <a:rPr lang="en-US" sz="1600" dirty="0"/>
              <a:t>      &lt;section&gt;</a:t>
            </a:r>
          </a:p>
          <a:p>
            <a:r>
              <a:rPr lang="en-US" sz="1600" dirty="0"/>
              <a:t>        &lt;h2&gt;Our Services&lt;/h2&gt;</a:t>
            </a:r>
          </a:p>
          <a:p>
            <a:r>
              <a:rPr lang="en-US" sz="1600" dirty="0"/>
              <a:t>        &lt;</a:t>
            </a:r>
            <a:r>
              <a:rPr lang="en-US" sz="1600" dirty="0" err="1"/>
              <a:t>ul</a:t>
            </a:r>
            <a:r>
              <a:rPr lang="en-US" sz="1600" dirty="0"/>
              <a:t>&gt;</a:t>
            </a:r>
          </a:p>
          <a:p>
            <a:r>
              <a:rPr lang="en-US" sz="1600" dirty="0"/>
              <a:t>          &lt;li&gt;Web Design&lt;/li&gt;</a:t>
            </a:r>
          </a:p>
          <a:p>
            <a:r>
              <a:rPr lang="en-US" sz="1600" dirty="0"/>
              <a:t>          &lt;li&gt;Web Development&lt;/li&gt;</a:t>
            </a:r>
          </a:p>
          <a:p>
            <a:r>
              <a:rPr lang="en-US" sz="1600" dirty="0"/>
              <a:t>          &lt;li&gt;SEO&lt;/li&gt;</a:t>
            </a:r>
          </a:p>
          <a:p>
            <a:r>
              <a:rPr lang="en-US" sz="1600" dirty="0"/>
              <a:t>        &lt;/</a:t>
            </a:r>
            <a:r>
              <a:rPr lang="en-US" sz="1600" dirty="0" err="1"/>
              <a:t>ul</a:t>
            </a:r>
            <a:r>
              <a:rPr lang="en-US" sz="1600" dirty="0"/>
              <a:t>&gt;</a:t>
            </a:r>
          </a:p>
          <a:p>
            <a:r>
              <a:rPr lang="en-US" sz="1600" dirty="0"/>
              <a:t>      &lt;/section&gt;</a:t>
            </a:r>
          </a:p>
          <a:p>
            <a:r>
              <a:rPr lang="en-US" dirty="0"/>
              <a:t> </a:t>
            </a:r>
          </a:p>
        </p:txBody>
      </p:sp>
    </p:spTree>
    <p:extLst>
      <p:ext uri="{BB962C8B-B14F-4D97-AF65-F5344CB8AC3E}">
        <p14:creationId xmlns:p14="http://schemas.microsoft.com/office/powerpoint/2010/main" val="491641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34BDF4-064C-4C6B-C096-C78B013B819A}"/>
              </a:ext>
            </a:extLst>
          </p:cNvPr>
          <p:cNvSpPr txBox="1"/>
          <p:nvPr/>
        </p:nvSpPr>
        <p:spPr>
          <a:xfrm>
            <a:off x="400050" y="205741"/>
            <a:ext cx="8538210" cy="4985980"/>
          </a:xfrm>
          <a:prstGeom prst="rect">
            <a:avLst/>
          </a:prstGeom>
          <a:noFill/>
        </p:spPr>
        <p:txBody>
          <a:bodyPr wrap="square">
            <a:spAutoFit/>
          </a:bodyPr>
          <a:lstStyle/>
          <a:p>
            <a:r>
              <a:rPr lang="en-US" sz="1600" dirty="0"/>
              <a:t>&lt;section&gt;</a:t>
            </a:r>
          </a:p>
          <a:p>
            <a:r>
              <a:rPr lang="en-US" sz="1600" dirty="0"/>
              <a:t>        &lt;h2&gt;Contact Us&lt;/h2&gt;</a:t>
            </a:r>
          </a:p>
          <a:p>
            <a:r>
              <a:rPr lang="en-US" sz="1600" dirty="0"/>
              <a:t>        &lt;form&gt;</a:t>
            </a:r>
          </a:p>
          <a:p>
            <a:r>
              <a:rPr lang="en-US" sz="1600" dirty="0"/>
              <a:t>          &lt;label for="name"&gt;Name:&lt;/label&gt;</a:t>
            </a:r>
          </a:p>
          <a:p>
            <a:r>
              <a:rPr lang="en-US" sz="1600" dirty="0"/>
              <a:t>          &lt;input type="text" id="name" name="name"&gt;&lt;</a:t>
            </a:r>
            <a:r>
              <a:rPr lang="en-US" sz="1600" dirty="0" err="1"/>
              <a:t>br</a:t>
            </a:r>
            <a:r>
              <a:rPr lang="en-US" sz="1600" dirty="0"/>
              <a:t>&gt;&lt;</a:t>
            </a:r>
            <a:r>
              <a:rPr lang="en-US" sz="1600" dirty="0" err="1"/>
              <a:t>br</a:t>
            </a:r>
            <a:r>
              <a:rPr lang="en-US" sz="1600" dirty="0"/>
              <a:t>&gt;</a:t>
            </a:r>
          </a:p>
          <a:p>
            <a:r>
              <a:rPr lang="en-US" sz="1600" dirty="0"/>
              <a:t>          &lt;label for="email"&gt;Email:&lt;/label&gt;</a:t>
            </a:r>
          </a:p>
          <a:p>
            <a:r>
              <a:rPr lang="en-US" sz="1600" dirty="0"/>
              <a:t>          &lt;input type="email" id="email" name="email"&gt;&lt;</a:t>
            </a:r>
            <a:r>
              <a:rPr lang="en-US" sz="1600" dirty="0" err="1"/>
              <a:t>br</a:t>
            </a:r>
            <a:r>
              <a:rPr lang="en-US" sz="1600" dirty="0"/>
              <a:t>&gt;&lt;</a:t>
            </a:r>
            <a:r>
              <a:rPr lang="en-US" sz="1600" dirty="0" err="1"/>
              <a:t>br</a:t>
            </a:r>
            <a:r>
              <a:rPr lang="en-US" sz="1600" dirty="0"/>
              <a:t>&gt;</a:t>
            </a:r>
          </a:p>
          <a:p>
            <a:r>
              <a:rPr lang="en-US" sz="1600" dirty="0"/>
              <a:t>          &lt;label for="message"&gt;Message:&lt;/label&gt;</a:t>
            </a:r>
          </a:p>
          <a:p>
            <a:r>
              <a:rPr lang="en-US" sz="1600" dirty="0"/>
              <a:t>          &lt;</a:t>
            </a:r>
            <a:r>
              <a:rPr lang="en-US" sz="1600" dirty="0" err="1"/>
              <a:t>textarea</a:t>
            </a:r>
            <a:r>
              <a:rPr lang="en-US" sz="1600" dirty="0"/>
              <a:t> id="message" name="message"&gt;&lt;/</a:t>
            </a:r>
            <a:r>
              <a:rPr lang="en-US" sz="1600" dirty="0" err="1"/>
              <a:t>textarea</a:t>
            </a:r>
            <a:r>
              <a:rPr lang="en-US" sz="1600" dirty="0"/>
              <a:t>&gt;&lt;</a:t>
            </a:r>
            <a:r>
              <a:rPr lang="en-US" sz="1600" dirty="0" err="1"/>
              <a:t>br</a:t>
            </a:r>
            <a:r>
              <a:rPr lang="en-US" sz="1600" dirty="0"/>
              <a:t>&gt;&lt;</a:t>
            </a:r>
            <a:r>
              <a:rPr lang="en-US" sz="1600" dirty="0" err="1"/>
              <a:t>br</a:t>
            </a:r>
            <a:r>
              <a:rPr lang="en-US" sz="1600" dirty="0"/>
              <a:t>&gt;</a:t>
            </a:r>
          </a:p>
          <a:p>
            <a:r>
              <a:rPr lang="en-US" sz="1600" dirty="0"/>
              <a:t>          &lt;input type="submit" value="Submit"&gt;</a:t>
            </a:r>
          </a:p>
          <a:p>
            <a:r>
              <a:rPr lang="en-US" sz="1600" dirty="0"/>
              <a:t>        &lt;/form&gt;</a:t>
            </a:r>
          </a:p>
          <a:p>
            <a:r>
              <a:rPr lang="en-US" sz="1600" dirty="0"/>
              <a:t>      &lt;/section&gt;</a:t>
            </a:r>
          </a:p>
          <a:p>
            <a:r>
              <a:rPr lang="en-US" sz="1600" dirty="0"/>
              <a:t>    &lt;/main&gt;</a:t>
            </a:r>
          </a:p>
          <a:p>
            <a:r>
              <a:rPr lang="en-US" sz="1600" dirty="0"/>
              <a:t>&lt;footer&gt;</a:t>
            </a:r>
          </a:p>
          <a:p>
            <a:r>
              <a:rPr lang="en-US" sz="1600" dirty="0"/>
              <a:t>      &lt;p&gt;Copyright &amp;copy; 2023-#</a:t>
            </a:r>
            <a:r>
              <a:rPr lang="en-US" sz="1600" dirty="0" err="1"/>
              <a:t>codetown.All</a:t>
            </a:r>
            <a:r>
              <a:rPr lang="en-US" sz="1600" dirty="0"/>
              <a:t> Rights Reserved.&lt;</a:t>
            </a:r>
            <a:r>
              <a:rPr lang="en-US" sz="1600" dirty="0" err="1"/>
              <a:t>br</a:t>
            </a:r>
            <a:r>
              <a:rPr lang="en-US" sz="1600" dirty="0"/>
              <a:t>&gt;&lt;/</a:t>
            </a:r>
            <a:r>
              <a:rPr lang="en-US" sz="1600" dirty="0" err="1"/>
              <a:t>br</a:t>
            </a:r>
            <a:r>
              <a:rPr lang="en-US" sz="1600" dirty="0"/>
              <a:t>&gt;</a:t>
            </a:r>
          </a:p>
          <a:p>
            <a:r>
              <a:rPr lang="en-US" sz="1600" dirty="0"/>
              <a:t>Designed &amp; Developed by #codetown.&lt;/p&gt;</a:t>
            </a:r>
          </a:p>
          <a:p>
            <a:r>
              <a:rPr lang="en-US" sz="1600" dirty="0"/>
              <a:t>    &lt;/footer&gt;</a:t>
            </a:r>
          </a:p>
          <a:p>
            <a:r>
              <a:rPr lang="en-US" sz="1600" dirty="0"/>
              <a:t>  &lt;/body&gt;</a:t>
            </a:r>
          </a:p>
          <a:p>
            <a:r>
              <a:rPr lang="en-US" sz="1600" dirty="0"/>
              <a:t>&lt;/html&gt;</a:t>
            </a:r>
          </a:p>
          <a:p>
            <a:endParaRPr lang="en-US" dirty="0"/>
          </a:p>
        </p:txBody>
      </p:sp>
    </p:spTree>
    <p:extLst>
      <p:ext uri="{BB962C8B-B14F-4D97-AF65-F5344CB8AC3E}">
        <p14:creationId xmlns:p14="http://schemas.microsoft.com/office/powerpoint/2010/main" val="3006927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49BAB8-8F51-AA4A-5778-6753236821B4}"/>
              </a:ext>
            </a:extLst>
          </p:cNvPr>
          <p:cNvPicPr>
            <a:picLocks noChangeAspect="1"/>
          </p:cNvPicPr>
          <p:nvPr/>
        </p:nvPicPr>
        <p:blipFill>
          <a:blip r:embed="rId2"/>
          <a:stretch>
            <a:fillRect/>
          </a:stretch>
        </p:blipFill>
        <p:spPr>
          <a:xfrm>
            <a:off x="0" y="139835"/>
            <a:ext cx="9144000" cy="4863830"/>
          </a:xfrm>
          <a:prstGeom prst="rect">
            <a:avLst/>
          </a:prstGeom>
        </p:spPr>
      </p:pic>
    </p:spTree>
    <p:extLst>
      <p:ext uri="{BB962C8B-B14F-4D97-AF65-F5344CB8AC3E}">
        <p14:creationId xmlns:p14="http://schemas.microsoft.com/office/powerpoint/2010/main" val="2857737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FF405F-8A25-0223-487B-547F9150517A}"/>
              </a:ext>
            </a:extLst>
          </p:cNvPr>
          <p:cNvPicPr>
            <a:picLocks noChangeAspect="1"/>
          </p:cNvPicPr>
          <p:nvPr/>
        </p:nvPicPr>
        <p:blipFill>
          <a:blip r:embed="rId2"/>
          <a:stretch>
            <a:fillRect/>
          </a:stretch>
        </p:blipFill>
        <p:spPr>
          <a:xfrm>
            <a:off x="0" y="131788"/>
            <a:ext cx="9144000" cy="4879924"/>
          </a:xfrm>
          <a:prstGeom prst="rect">
            <a:avLst/>
          </a:prstGeom>
        </p:spPr>
      </p:pic>
    </p:spTree>
    <p:extLst>
      <p:ext uri="{BB962C8B-B14F-4D97-AF65-F5344CB8AC3E}">
        <p14:creationId xmlns:p14="http://schemas.microsoft.com/office/powerpoint/2010/main" val="232599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5633D-BCB1-F730-86FE-73A3D839EA28}"/>
              </a:ext>
            </a:extLst>
          </p:cNvPr>
          <p:cNvPicPr>
            <a:picLocks noChangeAspect="1"/>
          </p:cNvPicPr>
          <p:nvPr/>
        </p:nvPicPr>
        <p:blipFill>
          <a:blip r:embed="rId2"/>
          <a:stretch>
            <a:fillRect/>
          </a:stretch>
        </p:blipFill>
        <p:spPr>
          <a:xfrm>
            <a:off x="0" y="914400"/>
            <a:ext cx="9144000" cy="3691889"/>
          </a:xfrm>
          <a:prstGeom prst="rect">
            <a:avLst/>
          </a:prstGeom>
        </p:spPr>
      </p:pic>
      <p:sp>
        <p:nvSpPr>
          <p:cNvPr id="5" name="TextBox 4">
            <a:extLst>
              <a:ext uri="{FF2B5EF4-FFF2-40B4-BE49-F238E27FC236}">
                <a16:creationId xmlns:a16="http://schemas.microsoft.com/office/drawing/2014/main" id="{1AC80560-C78F-FA7F-50CD-71ADA401D210}"/>
              </a:ext>
            </a:extLst>
          </p:cNvPr>
          <p:cNvSpPr txBox="1"/>
          <p:nvPr/>
        </p:nvSpPr>
        <p:spPr>
          <a:xfrm>
            <a:off x="125730" y="388620"/>
            <a:ext cx="6652260" cy="615553"/>
          </a:xfrm>
          <a:prstGeom prst="rect">
            <a:avLst/>
          </a:prstGeom>
          <a:noFill/>
        </p:spPr>
        <p:txBody>
          <a:bodyPr wrap="square">
            <a:spAutoFit/>
          </a:bodyPr>
          <a:lstStyle/>
          <a:p>
            <a:r>
              <a:rPr lang="en-US" dirty="0"/>
              <a:t> </a:t>
            </a:r>
          </a:p>
          <a:p>
            <a:r>
              <a:rPr lang="en-US" sz="2000" b="1" dirty="0">
                <a:solidFill>
                  <a:srgbClr val="FF0000"/>
                </a:solidFill>
              </a:rPr>
              <a:t>    HOME-</a:t>
            </a:r>
          </a:p>
        </p:txBody>
      </p:sp>
    </p:spTree>
    <p:extLst>
      <p:ext uri="{BB962C8B-B14F-4D97-AF65-F5344CB8AC3E}">
        <p14:creationId xmlns:p14="http://schemas.microsoft.com/office/powerpoint/2010/main" val="3017742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2000" b="1" i="0" dirty="0">
                <a:solidFill>
                  <a:srgbClr val="1D2125"/>
                </a:solidFill>
                <a:effectLst/>
                <a:latin typeface="-apple-system"/>
              </a:rPr>
              <a:t>Front End Development</a:t>
            </a:r>
            <a:br>
              <a:rPr lang="en-US" sz="2000" b="1" i="0" dirty="0">
                <a:solidFill>
                  <a:srgbClr val="1D2125"/>
                </a:solidFill>
                <a:effectLst/>
                <a:latin typeface="-apple-system"/>
              </a:rPr>
            </a:b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Using  HTML &amp; CSS we have developed a front end web page based on education purpose. </a:t>
            </a:r>
            <a:r>
              <a:rPr lang="en-US" b="0" i="0" dirty="0">
                <a:solidFill>
                  <a:srgbClr val="1D2125"/>
                </a:solidFill>
                <a:effectLst/>
                <a:latin typeface="-apple-system"/>
              </a:rPr>
              <a:t>I</a:t>
            </a:r>
            <a:r>
              <a:rPr lang="en-US" b="0" i="0" dirty="0">
                <a:solidFill>
                  <a:schemeClr val="bg1"/>
                </a:solidFill>
                <a:effectLst/>
                <a:latin typeface="-apple-system"/>
              </a:rPr>
              <a:t>n full-stack development, front-end development is typically focused on creating the visual and interactive elements of the application that users interact with.</a:t>
            </a:r>
            <a:endParaRPr dirty="0">
              <a:solidFill>
                <a:schemeClr val="bg1"/>
              </a:solidFill>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891398651"/>
              </p:ext>
            </p:extLst>
          </p:nvPr>
        </p:nvGraphicFramePr>
        <p:xfrm>
          <a:off x="144700" y="2345525"/>
          <a:ext cx="4279525" cy="2651580"/>
        </p:xfrm>
        <a:graphic>
          <a:graphicData uri="http://schemas.openxmlformats.org/drawingml/2006/table">
            <a:tbl>
              <a:tblPr>
                <a:noFill/>
                <a:tableStyleId>{E1B0B87E-BAB3-4EDD-83A3-26742FE373EF}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800" b="1" i="0" dirty="0">
                          <a:solidFill>
                            <a:schemeClr val="bg1"/>
                          </a:solidFill>
                          <a:effectLst/>
                          <a:latin typeface="EB Garamond" pitchFamily="2" charset="0"/>
                        </a:rPr>
                        <a:t>2115a920</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GOKULA KRISHNAN A </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b="1" dirty="0">
                          <a:solidFill>
                            <a:schemeClr val="bg1"/>
                          </a:solidFill>
                        </a:rPr>
                        <a:t>2115a921</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GOKULNATH K</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800" b="1" i="0" dirty="0">
                          <a:solidFill>
                            <a:schemeClr val="bg1"/>
                          </a:solidFill>
                          <a:effectLst/>
                          <a:latin typeface="EB Garamond" pitchFamily="2" charset="0"/>
                        </a:rPr>
                        <a:t>2115a941</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RAMVILAS H</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b="1" dirty="0">
                          <a:solidFill>
                            <a:schemeClr val="bg1"/>
                          </a:solidFill>
                        </a:rPr>
                        <a:t>2115a930</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altLang="zh-CN" b="1" dirty="0">
                          <a:solidFill>
                            <a:schemeClr val="bg1"/>
                          </a:solidFill>
                        </a:rPr>
                        <a:t>KARTHIKEYAN B</a:t>
                      </a:r>
                      <a:endParaRPr lang="zh-CN" altLang="en-US"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FAB403-71D7-F0A6-61A6-C8F5F7184024}"/>
              </a:ext>
            </a:extLst>
          </p:cNvPr>
          <p:cNvPicPr>
            <a:picLocks noChangeAspect="1"/>
          </p:cNvPicPr>
          <p:nvPr/>
        </p:nvPicPr>
        <p:blipFill>
          <a:blip r:embed="rId2"/>
          <a:stretch>
            <a:fillRect/>
          </a:stretch>
        </p:blipFill>
        <p:spPr>
          <a:xfrm>
            <a:off x="0" y="457201"/>
            <a:ext cx="9144000" cy="4343400"/>
          </a:xfrm>
          <a:prstGeom prst="rect">
            <a:avLst/>
          </a:prstGeom>
        </p:spPr>
      </p:pic>
      <p:sp>
        <p:nvSpPr>
          <p:cNvPr id="7" name="TextBox 6">
            <a:extLst>
              <a:ext uri="{FF2B5EF4-FFF2-40B4-BE49-F238E27FC236}">
                <a16:creationId xmlns:a16="http://schemas.microsoft.com/office/drawing/2014/main" id="{567F72CE-08E6-1A6A-E0B0-C24411146096}"/>
              </a:ext>
            </a:extLst>
          </p:cNvPr>
          <p:cNvSpPr txBox="1"/>
          <p:nvPr/>
        </p:nvSpPr>
        <p:spPr>
          <a:xfrm>
            <a:off x="0" y="114300"/>
            <a:ext cx="6137910" cy="615553"/>
          </a:xfrm>
          <a:prstGeom prst="rect">
            <a:avLst/>
          </a:prstGeom>
          <a:noFill/>
        </p:spPr>
        <p:txBody>
          <a:bodyPr wrap="square">
            <a:spAutoFit/>
          </a:bodyPr>
          <a:lstStyle/>
          <a:p>
            <a:r>
              <a:rPr lang="en-US" sz="2000" b="1" dirty="0">
                <a:solidFill>
                  <a:srgbClr val="FF0000"/>
                </a:solidFill>
              </a:rPr>
              <a:t>     ABOUT-</a:t>
            </a:r>
          </a:p>
          <a:p>
            <a:endParaRPr lang="en-US" dirty="0"/>
          </a:p>
        </p:txBody>
      </p:sp>
    </p:spTree>
    <p:extLst>
      <p:ext uri="{BB962C8B-B14F-4D97-AF65-F5344CB8AC3E}">
        <p14:creationId xmlns:p14="http://schemas.microsoft.com/office/powerpoint/2010/main" val="1741498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7B464-27A4-6948-ECD1-6D8D11532635}"/>
              </a:ext>
            </a:extLst>
          </p:cNvPr>
          <p:cNvPicPr>
            <a:picLocks noChangeAspect="1"/>
          </p:cNvPicPr>
          <p:nvPr/>
        </p:nvPicPr>
        <p:blipFill>
          <a:blip r:embed="rId2"/>
          <a:stretch>
            <a:fillRect/>
          </a:stretch>
        </p:blipFill>
        <p:spPr>
          <a:xfrm>
            <a:off x="1680758" y="845820"/>
            <a:ext cx="6388821" cy="3063240"/>
          </a:xfrm>
          <a:prstGeom prst="rect">
            <a:avLst/>
          </a:prstGeom>
        </p:spPr>
      </p:pic>
      <p:sp>
        <p:nvSpPr>
          <p:cNvPr id="5" name="TextBox 4">
            <a:extLst>
              <a:ext uri="{FF2B5EF4-FFF2-40B4-BE49-F238E27FC236}">
                <a16:creationId xmlns:a16="http://schemas.microsoft.com/office/drawing/2014/main" id="{4B95F2C7-1DD3-968C-C551-A300968DA834}"/>
              </a:ext>
            </a:extLst>
          </p:cNvPr>
          <p:cNvSpPr txBox="1"/>
          <p:nvPr/>
        </p:nvSpPr>
        <p:spPr>
          <a:xfrm>
            <a:off x="1074420" y="217170"/>
            <a:ext cx="5360670" cy="400110"/>
          </a:xfrm>
          <a:prstGeom prst="rect">
            <a:avLst/>
          </a:prstGeom>
          <a:noFill/>
        </p:spPr>
        <p:txBody>
          <a:bodyPr wrap="square">
            <a:spAutoFit/>
          </a:bodyPr>
          <a:lstStyle/>
          <a:p>
            <a:r>
              <a:rPr lang="en-US" sz="2000" b="1" dirty="0">
                <a:solidFill>
                  <a:srgbClr val="FF0000"/>
                </a:solidFill>
              </a:rPr>
              <a:t>CONTACT-</a:t>
            </a:r>
          </a:p>
        </p:txBody>
      </p:sp>
    </p:spTree>
    <p:extLst>
      <p:ext uri="{BB962C8B-B14F-4D97-AF65-F5344CB8AC3E}">
        <p14:creationId xmlns:p14="http://schemas.microsoft.com/office/powerpoint/2010/main" val="2119212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65C222-429B-B7FA-55C7-801AB64F812C}"/>
              </a:ext>
            </a:extLst>
          </p:cNvPr>
          <p:cNvPicPr>
            <a:picLocks noChangeAspect="1"/>
          </p:cNvPicPr>
          <p:nvPr/>
        </p:nvPicPr>
        <p:blipFill>
          <a:blip r:embed="rId2"/>
          <a:stretch>
            <a:fillRect/>
          </a:stretch>
        </p:blipFill>
        <p:spPr>
          <a:xfrm>
            <a:off x="0" y="121265"/>
            <a:ext cx="9144000" cy="4900969"/>
          </a:xfrm>
          <a:prstGeom prst="rect">
            <a:avLst/>
          </a:prstGeom>
        </p:spPr>
      </p:pic>
    </p:spTree>
    <p:extLst>
      <p:ext uri="{BB962C8B-B14F-4D97-AF65-F5344CB8AC3E}">
        <p14:creationId xmlns:p14="http://schemas.microsoft.com/office/powerpoint/2010/main" val="19453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09C29-BABB-1A26-3876-99F2C1CE3E2D}"/>
              </a:ext>
            </a:extLst>
          </p:cNvPr>
          <p:cNvPicPr>
            <a:picLocks noChangeAspect="1"/>
          </p:cNvPicPr>
          <p:nvPr/>
        </p:nvPicPr>
        <p:blipFill>
          <a:blip r:embed="rId2"/>
          <a:stretch>
            <a:fillRect/>
          </a:stretch>
        </p:blipFill>
        <p:spPr>
          <a:xfrm>
            <a:off x="0" y="560071"/>
            <a:ext cx="9144000" cy="4480560"/>
          </a:xfrm>
          <a:prstGeom prst="rect">
            <a:avLst/>
          </a:prstGeom>
        </p:spPr>
      </p:pic>
      <p:sp>
        <p:nvSpPr>
          <p:cNvPr id="5" name="TextBox 4">
            <a:extLst>
              <a:ext uri="{FF2B5EF4-FFF2-40B4-BE49-F238E27FC236}">
                <a16:creationId xmlns:a16="http://schemas.microsoft.com/office/drawing/2014/main" id="{4B2CFCA0-8126-5977-F65A-F5B75DC9D67A}"/>
              </a:ext>
            </a:extLst>
          </p:cNvPr>
          <p:cNvSpPr txBox="1"/>
          <p:nvPr/>
        </p:nvSpPr>
        <p:spPr>
          <a:xfrm>
            <a:off x="560070" y="102870"/>
            <a:ext cx="6412229" cy="400110"/>
          </a:xfrm>
          <a:prstGeom prst="rect">
            <a:avLst/>
          </a:prstGeom>
          <a:noFill/>
        </p:spPr>
        <p:txBody>
          <a:bodyPr wrap="square">
            <a:spAutoFit/>
          </a:bodyPr>
          <a:lstStyle/>
          <a:p>
            <a:r>
              <a:rPr lang="en-US" sz="2000" b="1" dirty="0">
                <a:solidFill>
                  <a:srgbClr val="FF0000"/>
                </a:solidFill>
              </a:rPr>
              <a:t>LEARN MORE-</a:t>
            </a:r>
          </a:p>
        </p:txBody>
      </p:sp>
    </p:spTree>
    <p:extLst>
      <p:ext uri="{BB962C8B-B14F-4D97-AF65-F5344CB8AC3E}">
        <p14:creationId xmlns:p14="http://schemas.microsoft.com/office/powerpoint/2010/main" val="1791323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A02AF-A661-8BDF-F750-094BD9899E2F}"/>
              </a:ext>
            </a:extLst>
          </p:cNvPr>
          <p:cNvPicPr>
            <a:picLocks noChangeAspect="1"/>
          </p:cNvPicPr>
          <p:nvPr/>
        </p:nvPicPr>
        <p:blipFill>
          <a:blip r:embed="rId2"/>
          <a:stretch>
            <a:fillRect/>
          </a:stretch>
        </p:blipFill>
        <p:spPr>
          <a:xfrm>
            <a:off x="0" y="1540874"/>
            <a:ext cx="9144000" cy="2061751"/>
          </a:xfrm>
          <a:prstGeom prst="rect">
            <a:avLst/>
          </a:prstGeom>
        </p:spPr>
      </p:pic>
      <p:sp>
        <p:nvSpPr>
          <p:cNvPr id="5" name="TextBox 4">
            <a:extLst>
              <a:ext uri="{FF2B5EF4-FFF2-40B4-BE49-F238E27FC236}">
                <a16:creationId xmlns:a16="http://schemas.microsoft.com/office/drawing/2014/main" id="{6FDB97F4-26F0-0210-8C58-4D3364F14F6B}"/>
              </a:ext>
            </a:extLst>
          </p:cNvPr>
          <p:cNvSpPr txBox="1"/>
          <p:nvPr/>
        </p:nvSpPr>
        <p:spPr>
          <a:xfrm>
            <a:off x="1040130" y="571500"/>
            <a:ext cx="5760720" cy="400110"/>
          </a:xfrm>
          <a:prstGeom prst="rect">
            <a:avLst/>
          </a:prstGeom>
          <a:noFill/>
        </p:spPr>
        <p:txBody>
          <a:bodyPr wrap="square">
            <a:spAutoFit/>
          </a:bodyPr>
          <a:lstStyle/>
          <a:p>
            <a:r>
              <a:rPr lang="en-US" sz="2000" b="1" dirty="0">
                <a:solidFill>
                  <a:srgbClr val="FF0000"/>
                </a:solidFill>
              </a:rPr>
              <a:t>FOOTER-</a:t>
            </a:r>
          </a:p>
        </p:txBody>
      </p:sp>
    </p:spTree>
    <p:extLst>
      <p:ext uri="{BB962C8B-B14F-4D97-AF65-F5344CB8AC3E}">
        <p14:creationId xmlns:p14="http://schemas.microsoft.com/office/powerpoint/2010/main" val="1946407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7EFD91-3E94-2B33-05C5-3487CF151DDE}"/>
              </a:ext>
            </a:extLst>
          </p:cNvPr>
          <p:cNvSpPr>
            <a:spLocks noGrp="1"/>
          </p:cNvSpPr>
          <p:nvPr>
            <p:ph type="body" idx="1"/>
          </p:nvPr>
        </p:nvSpPr>
        <p:spPr/>
        <p:txBody>
          <a:bodyPr/>
          <a:lstStyle/>
          <a:p>
            <a:r>
              <a:rPr lang="en-US" dirty="0"/>
              <a:t>In conclusion, front-end development is a critical aspect of web development that involves designing and developing the visual and interactive components of a website. It requires knowledge of HTML, CSS, and JavaScript, as well as an understanding of user experience (UX) and user interface (UI) design principles.</a:t>
            </a:r>
          </a:p>
          <a:p>
            <a:r>
              <a:rPr lang="en-US" dirty="0"/>
              <a:t>The front-end developer is responsible for creating an engaging user experience by designing and implementing the layout, typography, color schemes, and graphics of a website. They also ensure that the website is responsive and accessible across multiple devices and platforms.</a:t>
            </a:r>
          </a:p>
          <a:p>
            <a:endParaRPr lang="en-US" dirty="0"/>
          </a:p>
        </p:txBody>
      </p:sp>
    </p:spTree>
    <p:extLst>
      <p:ext uri="{BB962C8B-B14F-4D97-AF65-F5344CB8AC3E}">
        <p14:creationId xmlns:p14="http://schemas.microsoft.com/office/powerpoint/2010/main" val="876154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148DC-8B4D-D651-29FB-B7967E2C6B42}"/>
              </a:ext>
            </a:extLst>
          </p:cNvPr>
          <p:cNvSpPr>
            <a:spLocks noGrp="1"/>
          </p:cNvSpPr>
          <p:nvPr>
            <p:ph type="body" idx="1"/>
          </p:nvPr>
        </p:nvSpPr>
        <p:spPr>
          <a:xfrm>
            <a:off x="3257550" y="1062991"/>
            <a:ext cx="5886449" cy="1508760"/>
          </a:xfrm>
        </p:spPr>
        <p:txBody>
          <a:bodyPr/>
          <a:lstStyle/>
          <a:p>
            <a:r>
              <a:rPr lang="en-US" sz="1500" dirty="0">
                <a:solidFill>
                  <a:schemeClr val="tx1"/>
                </a:solidFill>
              </a:rPr>
              <a:t>Front-end development is a constantly evolving field, with new technologies and frameworks emerging regularly. Therefore, it is crucial for front-end developers to keep up with the latest trends and developments in the industry to create modern and functional websites that meet the needs of users and businesses alike.</a:t>
            </a:r>
          </a:p>
          <a:p>
            <a:endParaRPr lang="en-US" sz="1500" dirty="0">
              <a:solidFill>
                <a:schemeClr val="tx1"/>
              </a:solidFill>
            </a:endParaRPr>
          </a:p>
        </p:txBody>
      </p:sp>
    </p:spTree>
    <p:extLst>
      <p:ext uri="{BB962C8B-B14F-4D97-AF65-F5344CB8AC3E}">
        <p14:creationId xmlns:p14="http://schemas.microsoft.com/office/powerpoint/2010/main" val="644747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D4A35-7F86-9F88-B2CD-12DF28240A39}"/>
              </a:ext>
            </a:extLst>
          </p:cNvPr>
          <p:cNvSpPr>
            <a:spLocks noGrp="1"/>
          </p:cNvSpPr>
          <p:nvPr>
            <p:ph type="body" idx="1"/>
          </p:nvPr>
        </p:nvSpPr>
        <p:spPr>
          <a:xfrm>
            <a:off x="1085851" y="1634490"/>
            <a:ext cx="7086600" cy="2148840"/>
          </a:xfrm>
        </p:spPr>
        <p:txBody>
          <a:bodyPr/>
          <a:lstStyle/>
          <a:p>
            <a:r>
              <a:rPr lang="en-US" sz="1600" dirty="0">
                <a:solidFill>
                  <a:schemeClr val="tx1"/>
                </a:solidFill>
              </a:rPr>
              <a:t>In summary, front-end development plays a crucial role in creating visually appealing and engaging websites that attract and retain users. With the right skills and knowledge, front-end developers can create effective user interfaces that provide an exceptional user experience, thereby contributing to the success of a website and its business.</a:t>
            </a:r>
          </a:p>
          <a:p>
            <a:endParaRPr lang="en-US" dirty="0"/>
          </a:p>
        </p:txBody>
      </p:sp>
    </p:spTree>
    <p:extLst>
      <p:ext uri="{BB962C8B-B14F-4D97-AF65-F5344CB8AC3E}">
        <p14:creationId xmlns:p14="http://schemas.microsoft.com/office/powerpoint/2010/main" val="1015531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a:solidFill>
                  <a:srgbClr val="BD8738"/>
                </a:solidFill>
              </a:rPr>
              <a:t>Insert Your Github Link Here</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536BD3-DC70-E5B9-5CBC-556B1D3DC834}"/>
              </a:ext>
            </a:extLst>
          </p:cNvPr>
          <p:cNvSpPr>
            <a:spLocks noGrp="1"/>
          </p:cNvSpPr>
          <p:nvPr>
            <p:ph type="body" idx="1"/>
          </p:nvPr>
        </p:nvSpPr>
        <p:spPr/>
        <p:txBody>
          <a:bodyPr/>
          <a:lstStyle/>
          <a:p>
            <a:r>
              <a:rPr lang="en-US" dirty="0"/>
              <a:t>INTRODUCTION</a:t>
            </a:r>
          </a:p>
        </p:txBody>
      </p:sp>
      <p:sp>
        <p:nvSpPr>
          <p:cNvPr id="3" name="Text Placeholder 2">
            <a:extLst>
              <a:ext uri="{FF2B5EF4-FFF2-40B4-BE49-F238E27FC236}">
                <a16:creationId xmlns:a16="http://schemas.microsoft.com/office/drawing/2014/main" id="{BC863A78-DF66-33BA-3FA8-17615033AD2D}"/>
              </a:ext>
            </a:extLst>
          </p:cNvPr>
          <p:cNvSpPr>
            <a:spLocks noGrp="1"/>
          </p:cNvSpPr>
          <p:nvPr>
            <p:ph type="body" idx="2"/>
          </p:nvPr>
        </p:nvSpPr>
        <p:spPr/>
        <p:txBody>
          <a:bodyPr>
            <a:normAutofit/>
          </a:bodyPr>
          <a:lstStyle/>
          <a:p>
            <a:pPr algn="l" rtl="0"/>
            <a:r>
              <a:rPr lang="en-US" b="0" i="0" dirty="0">
                <a:solidFill>
                  <a:srgbClr val="1D2125"/>
                </a:solidFill>
                <a:effectLst/>
                <a:latin typeface="-apple-system"/>
              </a:rPr>
              <a:t>In full-stack development, front-end development is typically focused on creating the visual and interactive elements of the application that users interact with. Web client-server architecture is responsible for handling user interactions and displaying data.</a:t>
            </a:r>
            <a:endParaRPr lang="en-US" dirty="0"/>
          </a:p>
        </p:txBody>
      </p:sp>
    </p:spTree>
    <p:extLst>
      <p:ext uri="{BB962C8B-B14F-4D97-AF65-F5344CB8AC3E}">
        <p14:creationId xmlns:p14="http://schemas.microsoft.com/office/powerpoint/2010/main" val="3629908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45E6-C0EF-44A7-8D00-A5C6BBA7EC43}"/>
              </a:ext>
            </a:extLst>
          </p:cNvPr>
          <p:cNvSpPr>
            <a:spLocks noGrp="1"/>
          </p:cNvSpPr>
          <p:nvPr>
            <p:ph type="title"/>
          </p:nvPr>
        </p:nvSpPr>
        <p:spPr/>
        <p:txBody>
          <a:bodyPr>
            <a:normAutofit fontScale="90000"/>
          </a:bodyPr>
          <a:lstStyle/>
          <a:p>
            <a:r>
              <a:rPr lang="en-US" dirty="0"/>
              <a:t>HTML -</a:t>
            </a:r>
          </a:p>
        </p:txBody>
      </p:sp>
      <p:sp>
        <p:nvSpPr>
          <p:cNvPr id="3" name="Text Placeholder 2">
            <a:extLst>
              <a:ext uri="{FF2B5EF4-FFF2-40B4-BE49-F238E27FC236}">
                <a16:creationId xmlns:a16="http://schemas.microsoft.com/office/drawing/2014/main" id="{EB6ECF60-CB53-A9A3-A3C4-735DE684CEDE}"/>
              </a:ext>
            </a:extLst>
          </p:cNvPr>
          <p:cNvSpPr>
            <a:spLocks noGrp="1"/>
          </p:cNvSpPr>
          <p:nvPr>
            <p:ph type="body" idx="1"/>
          </p:nvPr>
        </p:nvSpPr>
        <p:spPr/>
        <p:txBody>
          <a:bodyPr/>
          <a:lstStyle/>
          <a:p>
            <a:pPr algn="l" rtl="0"/>
            <a:r>
              <a:rPr lang="en-US" b="0" i="0" dirty="0">
                <a:solidFill>
                  <a:schemeClr val="bg1"/>
                </a:solidFill>
                <a:effectLst/>
                <a:latin typeface="-apple-system"/>
              </a:rPr>
              <a:t>HTML is used to create the structure of web pages; and Bootstrap is a popular CSS framework that provides predefined styles and layout options. JavaScript frameworks provide additional functionality and tools for building complex, interactive user interfaces. They are useful to create responsive, interactive, and efficient user interfaces.</a:t>
            </a:r>
          </a:p>
          <a:p>
            <a:pPr algn="l">
              <a:buFont typeface="Arial" panose="020B0604020202020204" pitchFamily="34" charset="0"/>
              <a:buChar char="•"/>
            </a:pPr>
            <a:r>
              <a:rPr lang="en-US" b="0" i="0" dirty="0">
                <a:solidFill>
                  <a:schemeClr val="bg1"/>
                </a:solidFill>
                <a:effectLst/>
                <a:latin typeface="-apple-system"/>
              </a:rPr>
              <a:t>Web client server architecture</a:t>
            </a:r>
          </a:p>
          <a:p>
            <a:pPr algn="l">
              <a:buFont typeface="Arial" panose="020B0604020202020204" pitchFamily="34" charset="0"/>
              <a:buChar char="•"/>
            </a:pPr>
            <a:r>
              <a:rPr lang="en-US" b="0" i="0" dirty="0">
                <a:solidFill>
                  <a:schemeClr val="bg1"/>
                </a:solidFill>
                <a:effectLst/>
                <a:latin typeface="-apple-system"/>
              </a:rPr>
              <a:t>HTML Structure Tags – Forms field</a:t>
            </a:r>
          </a:p>
          <a:p>
            <a:pPr algn="l">
              <a:buFont typeface="Arial" panose="020B0604020202020204" pitchFamily="34" charset="0"/>
              <a:buChar char="•"/>
            </a:pPr>
            <a:r>
              <a:rPr lang="en-US" b="0" i="0" dirty="0">
                <a:solidFill>
                  <a:schemeClr val="bg1"/>
                </a:solidFill>
                <a:effectLst/>
                <a:latin typeface="-apple-system"/>
              </a:rPr>
              <a:t>Bootstrap – </a:t>
            </a:r>
            <a:r>
              <a:rPr lang="en-US" b="0" i="0" dirty="0" err="1">
                <a:solidFill>
                  <a:schemeClr val="bg1"/>
                </a:solidFill>
                <a:effectLst/>
                <a:latin typeface="-apple-system"/>
              </a:rPr>
              <a:t>React.Js</a:t>
            </a:r>
            <a:r>
              <a:rPr lang="en-US" b="0" i="0" dirty="0">
                <a:solidFill>
                  <a:schemeClr val="bg1"/>
                </a:solidFill>
                <a:effectLst/>
                <a:latin typeface="-apple-system"/>
              </a:rPr>
              <a:t> </a:t>
            </a:r>
          </a:p>
          <a:p>
            <a:pPr algn="l">
              <a:buFont typeface="Arial" panose="020B0604020202020204" pitchFamily="34" charset="0"/>
              <a:buChar char="•"/>
            </a:pPr>
            <a:r>
              <a:rPr lang="en-US" b="0" i="0" dirty="0">
                <a:solidFill>
                  <a:schemeClr val="bg1"/>
                </a:solidFill>
                <a:effectLst/>
                <a:latin typeface="-apple-system"/>
              </a:rPr>
              <a:t>jQuery- ajax - Promises </a:t>
            </a:r>
          </a:p>
          <a:p>
            <a:pPr algn="l">
              <a:buFont typeface="Arial" panose="020B0604020202020204" pitchFamily="34" charset="0"/>
              <a:buChar char="•"/>
            </a:pPr>
            <a:r>
              <a:rPr lang="en-US" b="0" i="0" dirty="0">
                <a:solidFill>
                  <a:schemeClr val="bg1"/>
                </a:solidFill>
                <a:effectLst/>
                <a:latin typeface="-apple-system"/>
              </a:rPr>
              <a:t>API integration</a:t>
            </a:r>
          </a:p>
          <a:p>
            <a:br>
              <a:rPr lang="en-US" dirty="0"/>
            </a:br>
            <a:endParaRPr lang="en-US" dirty="0"/>
          </a:p>
          <a:p>
            <a:endParaRPr lang="en-US" dirty="0"/>
          </a:p>
        </p:txBody>
      </p:sp>
    </p:spTree>
    <p:extLst>
      <p:ext uri="{BB962C8B-B14F-4D97-AF65-F5344CB8AC3E}">
        <p14:creationId xmlns:p14="http://schemas.microsoft.com/office/powerpoint/2010/main" val="2640520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F0343CF-941A-F871-0F79-97B4FBE90BEF}"/>
              </a:ext>
            </a:extLst>
          </p:cNvPr>
          <p:cNvPicPr>
            <a:picLocks noGrp="1" noChangeAspect="1"/>
          </p:cNvPicPr>
          <p:nvPr>
            <p:ph type="pic" idx="2"/>
          </p:nvPr>
        </p:nvPicPr>
        <p:blipFill>
          <a:blip r:embed="rId2"/>
          <a:srcRect l="21955" r="21955"/>
          <a:stretch>
            <a:fillRect/>
          </a:stretch>
        </p:blipFill>
        <p:spPr>
          <a:prstGeom prst="rect">
            <a:avLst/>
          </a:prstGeom>
        </p:spPr>
      </p:pic>
      <p:sp>
        <p:nvSpPr>
          <p:cNvPr id="3" name="Title 2">
            <a:extLst>
              <a:ext uri="{FF2B5EF4-FFF2-40B4-BE49-F238E27FC236}">
                <a16:creationId xmlns:a16="http://schemas.microsoft.com/office/drawing/2014/main" id="{590F40C1-5DC3-8952-C7D7-A028836D2F01}"/>
              </a:ext>
            </a:extLst>
          </p:cNvPr>
          <p:cNvSpPr>
            <a:spLocks noGrp="1"/>
          </p:cNvSpPr>
          <p:nvPr>
            <p:ph type="title"/>
          </p:nvPr>
        </p:nvSpPr>
        <p:spPr/>
        <p:txBody>
          <a:bodyPr>
            <a:normAutofit fontScale="90000"/>
          </a:bodyPr>
          <a:lstStyle/>
          <a:p>
            <a:r>
              <a:rPr lang="en-US" dirty="0"/>
              <a:t>FRONT END DEVELOPMNENT</a:t>
            </a:r>
          </a:p>
        </p:txBody>
      </p:sp>
      <p:sp>
        <p:nvSpPr>
          <p:cNvPr id="4" name="Text Placeholder 3">
            <a:extLst>
              <a:ext uri="{FF2B5EF4-FFF2-40B4-BE49-F238E27FC236}">
                <a16:creationId xmlns:a16="http://schemas.microsoft.com/office/drawing/2014/main" id="{734F53C6-8603-DB54-3126-7FCB7600849B}"/>
              </a:ext>
            </a:extLst>
          </p:cNvPr>
          <p:cNvSpPr>
            <a:spLocks noGrp="1"/>
          </p:cNvSpPr>
          <p:nvPr>
            <p:ph type="body" idx="1"/>
          </p:nvPr>
        </p:nvSpPr>
        <p:spPr/>
        <p:txBody>
          <a:bodyPr/>
          <a:lstStyle/>
          <a:p>
            <a:pPr marL="139700" indent="0">
              <a:buNone/>
            </a:pPr>
            <a:endParaRPr lang="en-US" dirty="0"/>
          </a:p>
          <a:p>
            <a:endParaRPr lang="en-US" dirty="0"/>
          </a:p>
          <a:p>
            <a:r>
              <a:rPr lang="en-US" dirty="0"/>
              <a:t>Developing a user interface webpage by using front end development.</a:t>
            </a:r>
          </a:p>
          <a:p>
            <a:r>
              <a:rPr lang="en-US" dirty="0"/>
              <a:t>Using HTML &amp; CSS</a:t>
            </a:r>
          </a:p>
          <a:p>
            <a:r>
              <a:rPr lang="en-US" dirty="0"/>
              <a:t>For example we have developed a </a:t>
            </a:r>
            <a:r>
              <a:rPr lang="en-US" dirty="0" err="1"/>
              <a:t>learing</a:t>
            </a:r>
            <a:r>
              <a:rPr lang="en-US" dirty="0"/>
              <a:t> platform for web development ,</a:t>
            </a:r>
            <a:r>
              <a:rPr lang="en-US" dirty="0" err="1"/>
              <a:t>etc</a:t>
            </a:r>
            <a:r>
              <a:rPr lang="en-US" dirty="0"/>
              <a:t>….called </a:t>
            </a:r>
            <a:r>
              <a:rPr lang="en-US" u="sng" dirty="0"/>
              <a:t>CODETOWN </a:t>
            </a:r>
            <a:r>
              <a:rPr lang="en-US" dirty="0"/>
              <a:t>by using “HTML &amp;CSS.</a:t>
            </a:r>
          </a:p>
        </p:txBody>
      </p:sp>
    </p:spTree>
    <p:extLst>
      <p:ext uri="{BB962C8B-B14F-4D97-AF65-F5344CB8AC3E}">
        <p14:creationId xmlns:p14="http://schemas.microsoft.com/office/powerpoint/2010/main" val="46215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3477-0127-B5AE-3E4B-0DE877E92103}"/>
              </a:ext>
            </a:extLst>
          </p:cNvPr>
          <p:cNvSpPr>
            <a:spLocks noGrp="1"/>
          </p:cNvSpPr>
          <p:nvPr>
            <p:ph type="title"/>
          </p:nvPr>
        </p:nvSpPr>
        <p:spPr/>
        <p:txBody>
          <a:bodyPr>
            <a:normAutofit fontScale="90000"/>
          </a:bodyPr>
          <a:lstStyle/>
          <a:p>
            <a:r>
              <a:rPr lang="en-US" dirty="0"/>
              <a:t>CODETOWN</a:t>
            </a:r>
          </a:p>
        </p:txBody>
      </p:sp>
      <p:sp>
        <p:nvSpPr>
          <p:cNvPr id="3" name="Text Placeholder 2">
            <a:extLst>
              <a:ext uri="{FF2B5EF4-FFF2-40B4-BE49-F238E27FC236}">
                <a16:creationId xmlns:a16="http://schemas.microsoft.com/office/drawing/2014/main" id="{282A595A-FF6C-0C9D-DBA0-74C09A645EE3}"/>
              </a:ext>
            </a:extLst>
          </p:cNvPr>
          <p:cNvSpPr>
            <a:spLocks noGrp="1"/>
          </p:cNvSpPr>
          <p:nvPr>
            <p:ph type="body" idx="1"/>
          </p:nvPr>
        </p:nvSpPr>
        <p:spPr>
          <a:xfrm>
            <a:off x="144711" y="2251710"/>
            <a:ext cx="4343206" cy="2207186"/>
          </a:xfrm>
        </p:spPr>
        <p:txBody>
          <a:bodyPr/>
          <a:lstStyle/>
          <a:p>
            <a:r>
              <a:rPr lang="en-US" sz="1500" b="1" dirty="0"/>
              <a:t>The header contains the page title, and the navigation menu has links to different sections of the page. The main content contains three sections: About Us, Our Services, and Contact Us. The Contact Us section has a form for users to fill out and submit. The footer contains copyright information.</a:t>
            </a:r>
          </a:p>
        </p:txBody>
      </p:sp>
      <p:sp>
        <p:nvSpPr>
          <p:cNvPr id="4" name="Text Placeholder 3">
            <a:extLst>
              <a:ext uri="{FF2B5EF4-FFF2-40B4-BE49-F238E27FC236}">
                <a16:creationId xmlns:a16="http://schemas.microsoft.com/office/drawing/2014/main" id="{6992D970-9BC9-AF72-6EE3-CF3056A4D30D}"/>
              </a:ext>
            </a:extLst>
          </p:cNvPr>
          <p:cNvSpPr>
            <a:spLocks noGrp="1"/>
          </p:cNvSpPr>
          <p:nvPr>
            <p:ph type="body" idx="2"/>
          </p:nvPr>
        </p:nvSpPr>
        <p:spPr>
          <a:xfrm>
            <a:off x="144711" y="954389"/>
            <a:ext cx="4343206" cy="1297321"/>
          </a:xfrm>
        </p:spPr>
        <p:txBody>
          <a:bodyPr/>
          <a:lstStyle/>
          <a:p>
            <a:r>
              <a:rPr lang="en-US" dirty="0"/>
              <a:t>In this example, the page consists of a header, navigation menu, main content, and footer. The CSS styles are added in the head section of the HTML document. </a:t>
            </a:r>
          </a:p>
        </p:txBody>
      </p:sp>
    </p:spTree>
    <p:extLst>
      <p:ext uri="{BB962C8B-B14F-4D97-AF65-F5344CB8AC3E}">
        <p14:creationId xmlns:p14="http://schemas.microsoft.com/office/powerpoint/2010/main" val="314081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55D503-0225-B821-E900-BD1E96D288EA}"/>
              </a:ext>
            </a:extLst>
          </p:cNvPr>
          <p:cNvSpPr txBox="1"/>
          <p:nvPr/>
        </p:nvSpPr>
        <p:spPr>
          <a:xfrm>
            <a:off x="651510" y="285750"/>
            <a:ext cx="7143750" cy="6001643"/>
          </a:xfrm>
          <a:prstGeom prst="rect">
            <a:avLst/>
          </a:prstGeom>
          <a:noFill/>
        </p:spPr>
        <p:txBody>
          <a:bodyPr wrap="square">
            <a:spAutoFit/>
          </a:bodyPr>
          <a:lstStyle/>
          <a:p>
            <a:r>
              <a:rPr lang="en-US" sz="2800" b="1" dirty="0"/>
              <a:t>Algorithm :</a:t>
            </a:r>
          </a:p>
          <a:p>
            <a:endParaRPr lang="en-US" dirty="0"/>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rgbClr val="374151"/>
                </a:solidFill>
                <a:effectLst/>
                <a:latin typeface="Söhne"/>
              </a:rPr>
              <a:t>Open a text editor like Notepad or Sublime Text on your computer.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rgbClr val="374151"/>
                </a:solidFill>
                <a:effectLst/>
                <a:latin typeface="Söhne"/>
              </a:rPr>
              <a:t>Create a new file and save it with the extension ".html". For example, "index.html".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rgbClr val="374151"/>
                </a:solidFill>
                <a:effectLst/>
                <a:latin typeface="Söhne"/>
              </a:rPr>
              <a:t>Add the basic HTML structure to the file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&lt;title&gt;</a:t>
            </a:r>
            <a:r>
              <a:rPr kumimoji="0" lang="en-US" altLang="en-US" sz="1600" b="0" i="0" u="none" strike="noStrike" cap="none" normalizeH="0" baseline="0" dirty="0">
                <a:ln>
                  <a:noFill/>
                </a:ln>
                <a:solidFill>
                  <a:srgbClr val="374151"/>
                </a:solidFill>
                <a:effectLst/>
                <a:latin typeface="Söhne"/>
              </a:rPr>
              <a:t> tag, add a title for your web page. This will appear in the browser tab.</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&lt;body&gt;</a:t>
            </a:r>
            <a:r>
              <a:rPr kumimoji="0" lang="en-US" altLang="en-US" sz="1600" b="0" i="0" u="none" strike="noStrike" cap="none" normalizeH="0" baseline="0" dirty="0">
                <a:ln>
                  <a:noFill/>
                </a:ln>
                <a:solidFill>
                  <a:srgbClr val="374151"/>
                </a:solidFill>
                <a:effectLst/>
                <a:latin typeface="Söhne"/>
              </a:rPr>
              <a:t> tag, add the elements that you want to display on your web page. For example, you can add headings, paragraphs, images, links, forms, and tables.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heading, use the </a:t>
            </a:r>
            <a:r>
              <a:rPr kumimoji="0" lang="en-US" altLang="en-US" sz="1600" b="1" i="0" u="none" strike="noStrike" cap="none" normalizeH="0" baseline="0" dirty="0">
                <a:ln>
                  <a:noFill/>
                </a:ln>
                <a:solidFill>
                  <a:srgbClr val="374151"/>
                </a:solidFill>
                <a:effectLst/>
                <a:latin typeface="Söhne Mono"/>
              </a:rPr>
              <a:t>&lt;h1&gt;</a:t>
            </a:r>
            <a:r>
              <a:rPr kumimoji="0" lang="en-US" altLang="en-US" sz="1600" b="0" i="0" u="none" strike="noStrike" cap="none" normalizeH="0" baseline="0" dirty="0">
                <a:ln>
                  <a:noFill/>
                </a:ln>
                <a:solidFill>
                  <a:srgbClr val="374151"/>
                </a:solidFill>
                <a:effectLst/>
                <a:latin typeface="Söhne"/>
              </a:rPr>
              <a:t> to </a:t>
            </a:r>
            <a:r>
              <a:rPr kumimoji="0" lang="en-US" altLang="en-US" sz="1600" b="1" i="0" u="none" strike="noStrike" cap="none" normalizeH="0" baseline="0" dirty="0">
                <a:ln>
                  <a:noFill/>
                </a:ln>
                <a:solidFill>
                  <a:srgbClr val="374151"/>
                </a:solidFill>
                <a:effectLst/>
                <a:latin typeface="Söhne Mono"/>
              </a:rPr>
              <a:t>&lt;h6&gt;</a:t>
            </a: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paragraph, use the &lt;p&gt; tag.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chemeClr val="tx1"/>
                </a:solidFill>
                <a:effectLst/>
                <a:latin typeface="Arial" panose="020B0604020202020204" pitchFamily="34" charset="0"/>
              </a:rPr>
              <a:t>To add an image, use the </a:t>
            </a:r>
            <a:r>
              <a:rPr kumimoji="0" lang="en-US" altLang="en-US" sz="1600" b="1" i="0" u="none" strike="noStrike" cap="none" normalizeH="0" baseline="0" dirty="0">
                <a:ln>
                  <a:noFill/>
                </a:ln>
                <a:solidFill>
                  <a:schemeClr val="tx1"/>
                </a:solidFill>
                <a:effectLst/>
                <a:latin typeface="Söhne Mono"/>
              </a:rPr>
              <a:t>&lt;</a:t>
            </a:r>
            <a:r>
              <a:rPr kumimoji="0" lang="en-US" altLang="en-US" sz="1600" b="1" i="0" u="none" strike="noStrike" cap="none" normalizeH="0" baseline="0" dirty="0" err="1">
                <a:ln>
                  <a:noFill/>
                </a:ln>
                <a:solidFill>
                  <a:schemeClr val="tx1"/>
                </a:solidFill>
                <a:effectLst/>
                <a:latin typeface="Söhne Mono"/>
              </a:rPr>
              <a:t>img</a:t>
            </a:r>
            <a:r>
              <a:rPr kumimoji="0" lang="en-US" altLang="en-US" sz="1600" b="1" i="0" u="none" strike="noStrike" cap="none" normalizeH="0" baseline="0" dirty="0">
                <a:ln>
                  <a:noFill/>
                </a:ln>
                <a:solidFill>
                  <a:schemeClr val="tx1"/>
                </a:solidFill>
                <a:effectLst/>
                <a:latin typeface="Söhne Mono"/>
              </a:rPr>
              <a:t>&gt;</a:t>
            </a:r>
            <a:r>
              <a:rPr kumimoji="0" lang="en-US" altLang="en-US" sz="1600" b="0" i="0" u="none" strike="noStrike" cap="none" normalizeH="0" baseline="0" dirty="0">
                <a:ln>
                  <a:noFill/>
                </a:ln>
                <a:solidFill>
                  <a:srgbClr val="374151"/>
                </a:solidFill>
                <a:effectLst/>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link, use the &lt;a&gt;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form, use the &lt;form&gt;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table, use the &lt;table&gt; tag with the &lt;tr&gt;, &lt;</a:t>
            </a:r>
            <a:r>
              <a:rPr kumimoji="0" lang="en-US" altLang="en-US" sz="1600" b="0" i="0" u="none" strike="noStrike" cap="none" normalizeH="0" baseline="0" dirty="0" err="1">
                <a:ln>
                  <a:noFill/>
                </a:ln>
                <a:solidFill>
                  <a:srgbClr val="374151"/>
                </a:solidFill>
                <a:effectLst/>
                <a:latin typeface="Söhne"/>
              </a:rPr>
              <a:t>th</a:t>
            </a:r>
            <a:r>
              <a:rPr kumimoji="0" lang="en-US" altLang="en-US" sz="1600" b="0" i="0" u="none" strike="noStrike" cap="none" normalizeH="0" baseline="0" dirty="0">
                <a:ln>
                  <a:noFill/>
                </a:ln>
                <a:solidFill>
                  <a:srgbClr val="374151"/>
                </a:solidFill>
                <a:effectLst/>
                <a:latin typeface="Söhne"/>
              </a:rPr>
              <a:t>&gt;, and &lt;td&gt; tags.</a:t>
            </a:r>
            <a:endParaRPr lang="en-US" altLang="en-US" sz="1600" dirty="0">
              <a:solidFill>
                <a:srgbClr val="374151"/>
              </a:solidFill>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Save the file and open it in a web browser to see how it looks.</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4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403409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C37B7-20D8-1E85-A7CE-FFC33F09993E}"/>
              </a:ext>
            </a:extLst>
          </p:cNvPr>
          <p:cNvSpPr txBox="1"/>
          <p:nvPr/>
        </p:nvSpPr>
        <p:spPr>
          <a:xfrm>
            <a:off x="480060" y="240030"/>
            <a:ext cx="6675120" cy="4278094"/>
          </a:xfrm>
          <a:prstGeom prst="rect">
            <a:avLst/>
          </a:prstGeom>
          <a:noFill/>
        </p:spPr>
        <p:txBody>
          <a:bodyPr wrap="square">
            <a:spAutoFit/>
          </a:bodyPr>
          <a:lstStyle/>
          <a:p>
            <a:r>
              <a:rPr lang="en-US" sz="2000" b="1" u="sng" dirty="0"/>
              <a:t>SOURCED CODE:</a:t>
            </a:r>
          </a:p>
          <a:p>
            <a:endParaRPr lang="en-US" b="1" dirty="0"/>
          </a:p>
          <a:p>
            <a:endParaRPr lang="en-US" b="1" dirty="0"/>
          </a:p>
          <a:p>
            <a:r>
              <a:rPr lang="en-US" dirty="0"/>
              <a:t>&lt;!DOCTYPE html&gt;</a:t>
            </a:r>
          </a:p>
          <a:p>
            <a:r>
              <a:rPr lang="en-US" dirty="0"/>
              <a:t>&lt;html&gt;</a:t>
            </a:r>
          </a:p>
          <a:p>
            <a:r>
              <a:rPr lang="en-US" dirty="0"/>
              <a:t>  &lt;head&gt;</a:t>
            </a:r>
          </a:p>
          <a:p>
            <a:r>
              <a:rPr lang="en-US" dirty="0"/>
              <a:t>    &lt;title&gt;</a:t>
            </a:r>
            <a:r>
              <a:rPr lang="en-US" dirty="0" err="1"/>
              <a:t>Codetown</a:t>
            </a:r>
            <a:r>
              <a:rPr lang="en-US" dirty="0"/>
              <a:t>&lt;/title&gt;</a:t>
            </a:r>
          </a:p>
          <a:p>
            <a:r>
              <a:rPr lang="en-US" dirty="0"/>
              <a:t>    &lt;style&gt;</a:t>
            </a:r>
          </a:p>
          <a:p>
            <a:r>
              <a:rPr lang="en-US" dirty="0"/>
              <a:t>body {</a:t>
            </a:r>
          </a:p>
          <a:p>
            <a:r>
              <a:rPr lang="en-US" dirty="0"/>
              <a:t>  font-family: Arial, sans-serif;</a:t>
            </a:r>
          </a:p>
          <a:p>
            <a:r>
              <a:rPr lang="en-US" dirty="0"/>
              <a:t>  font-size: 16px;</a:t>
            </a:r>
          </a:p>
          <a:p>
            <a:r>
              <a:rPr lang="en-US" dirty="0"/>
              <a:t>}</a:t>
            </a:r>
          </a:p>
          <a:p>
            <a:endParaRPr lang="en-US" dirty="0"/>
          </a:p>
          <a:p>
            <a:r>
              <a:rPr lang="en-US" dirty="0"/>
              <a:t>header {</a:t>
            </a:r>
          </a:p>
          <a:p>
            <a:r>
              <a:rPr lang="en-US" dirty="0"/>
              <a:t>  background-color: red;</a:t>
            </a:r>
          </a:p>
          <a:p>
            <a:r>
              <a:rPr lang="en-US" dirty="0"/>
              <a:t>  padding: 20px;</a:t>
            </a:r>
          </a:p>
          <a:p>
            <a:r>
              <a:rPr lang="en-US" dirty="0"/>
              <a:t>  </a:t>
            </a:r>
            <a:r>
              <a:rPr lang="en-US" dirty="0" err="1"/>
              <a:t>text-decoration:overline</a:t>
            </a:r>
            <a:r>
              <a:rPr lang="en-US" dirty="0"/>
              <a:t>;</a:t>
            </a:r>
          </a:p>
          <a:p>
            <a:r>
              <a:rPr lang="en-US" dirty="0"/>
              <a:t>}</a:t>
            </a:r>
          </a:p>
          <a:p>
            <a:endParaRPr lang="en-US" dirty="0"/>
          </a:p>
        </p:txBody>
      </p:sp>
    </p:spTree>
    <p:extLst>
      <p:ext uri="{BB962C8B-B14F-4D97-AF65-F5344CB8AC3E}">
        <p14:creationId xmlns:p14="http://schemas.microsoft.com/office/powerpoint/2010/main" val="4022492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3ADBEA-0E55-9067-5DF5-BCB039882C85}"/>
              </a:ext>
            </a:extLst>
          </p:cNvPr>
          <p:cNvSpPr txBox="1"/>
          <p:nvPr/>
        </p:nvSpPr>
        <p:spPr>
          <a:xfrm>
            <a:off x="2286000" y="802035"/>
            <a:ext cx="4572000" cy="3539430"/>
          </a:xfrm>
          <a:prstGeom prst="rect">
            <a:avLst/>
          </a:prstGeom>
          <a:noFill/>
        </p:spPr>
        <p:txBody>
          <a:bodyPr wrap="square">
            <a:spAutoFit/>
          </a:bodyPr>
          <a:lstStyle/>
          <a:p>
            <a:r>
              <a:rPr lang="en-US" dirty="0"/>
              <a:t>nav a {</a:t>
            </a:r>
          </a:p>
          <a:p>
            <a:r>
              <a:rPr lang="en-US" dirty="0"/>
              <a:t>  </a:t>
            </a:r>
            <a:r>
              <a:rPr lang="en-US" dirty="0" err="1"/>
              <a:t>color:yellow</a:t>
            </a:r>
            <a:r>
              <a:rPr lang="en-US" dirty="0"/>
              <a:t>;</a:t>
            </a:r>
          </a:p>
          <a:p>
            <a:r>
              <a:rPr lang="en-US" dirty="0"/>
              <a:t>  </a:t>
            </a:r>
            <a:r>
              <a:rPr lang="en-US" dirty="0" err="1"/>
              <a:t>text-decoration:bold</a:t>
            </a:r>
            <a:r>
              <a:rPr lang="en-US" dirty="0"/>
              <a:t>;</a:t>
            </a:r>
          </a:p>
          <a:p>
            <a:r>
              <a:rPr lang="en-US" dirty="0"/>
              <a:t>}</a:t>
            </a:r>
          </a:p>
          <a:p>
            <a:endParaRPr lang="en-US" dirty="0"/>
          </a:p>
          <a:p>
            <a:r>
              <a:rPr lang="en-US" dirty="0"/>
              <a:t>main {</a:t>
            </a:r>
          </a:p>
          <a:p>
            <a:r>
              <a:rPr lang="en-US" dirty="0"/>
              <a:t>  padding: 20px;</a:t>
            </a:r>
          </a:p>
          <a:p>
            <a:r>
              <a:rPr lang="en-US" dirty="0"/>
              <a:t>  display: flex;</a:t>
            </a:r>
          </a:p>
          <a:p>
            <a:r>
              <a:rPr lang="en-US" dirty="0"/>
              <a:t>  flex-wrap: wrap;</a:t>
            </a:r>
          </a:p>
          <a:p>
            <a:r>
              <a:rPr lang="en-US" dirty="0"/>
              <a:t>}</a:t>
            </a:r>
          </a:p>
          <a:p>
            <a:endParaRPr lang="en-US" dirty="0"/>
          </a:p>
          <a:p>
            <a:r>
              <a:rPr lang="en-US" dirty="0"/>
              <a:t>section {</a:t>
            </a:r>
          </a:p>
          <a:p>
            <a:r>
              <a:rPr lang="en-US" dirty="0"/>
              <a:t>  </a:t>
            </a:r>
            <a:r>
              <a:rPr lang="en-US" dirty="0" err="1"/>
              <a:t>background-color:pink</a:t>
            </a:r>
            <a:r>
              <a:rPr lang="en-US" dirty="0"/>
              <a:t>;</a:t>
            </a:r>
          </a:p>
          <a:p>
            <a:r>
              <a:rPr lang="en-US" dirty="0"/>
              <a:t>  flex-basis: 33%;</a:t>
            </a:r>
          </a:p>
          <a:p>
            <a:r>
              <a:rPr lang="en-US" dirty="0"/>
              <a:t>  padding: 10px;</a:t>
            </a:r>
          </a:p>
          <a:p>
            <a:r>
              <a:rPr lang="en-US" dirty="0"/>
              <a:t>}</a:t>
            </a:r>
          </a:p>
        </p:txBody>
      </p:sp>
    </p:spTree>
    <p:extLst>
      <p:ext uri="{BB962C8B-B14F-4D97-AF65-F5344CB8AC3E}">
        <p14:creationId xmlns:p14="http://schemas.microsoft.com/office/powerpoint/2010/main" val="99612411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1496</Words>
  <Application>Microsoft Office PowerPoint</Application>
  <PresentationFormat>On-screen Show (16:9)</PresentationFormat>
  <Paragraphs>218</Paragraphs>
  <Slides>29</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-apple-system</vt:lpstr>
      <vt:lpstr>Noto Sans Symbols</vt:lpstr>
      <vt:lpstr>Arial</vt:lpstr>
      <vt:lpstr>EB Garamond SemiBold</vt:lpstr>
      <vt:lpstr>Public Sans</vt:lpstr>
      <vt:lpstr>Calibri</vt:lpstr>
      <vt:lpstr>EB Garamond</vt:lpstr>
      <vt:lpstr>Söhne</vt:lpstr>
      <vt:lpstr>Söhne Mono</vt:lpstr>
      <vt:lpstr>Arial</vt:lpstr>
      <vt:lpstr>EB Garamond Medium</vt:lpstr>
      <vt:lpstr>Simple Light</vt:lpstr>
      <vt:lpstr>PowerPoint Presentation</vt:lpstr>
      <vt:lpstr>Front End Development </vt:lpstr>
      <vt:lpstr>PowerPoint Presentation</vt:lpstr>
      <vt:lpstr>HTML -</vt:lpstr>
      <vt:lpstr>FRONT END DEVELOPMNENT</vt:lpstr>
      <vt:lpstr>CODETOWN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Windows</cp:lastModifiedBy>
  <cp:revision>1</cp:revision>
  <dcterms:created xsi:type="dcterms:W3CDTF">2020-08-13T11:21:46Z</dcterms:created>
  <dcterms:modified xsi:type="dcterms:W3CDTF">2023-03-25T21:39:41Z</dcterms:modified>
</cp:coreProperties>
</file>